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7" r:id="rId2"/>
    <p:sldId id="260" r:id="rId3"/>
    <p:sldId id="503" r:id="rId4"/>
    <p:sldId id="505" r:id="rId5"/>
    <p:sldId id="340" r:id="rId6"/>
    <p:sldId id="342" r:id="rId7"/>
    <p:sldId id="344" r:id="rId8"/>
    <p:sldId id="346" r:id="rId9"/>
    <p:sldId id="348" r:id="rId10"/>
    <p:sldId id="350" r:id="rId11"/>
    <p:sldId id="352" r:id="rId12"/>
    <p:sldId id="354" r:id="rId13"/>
    <p:sldId id="356" r:id="rId14"/>
    <p:sldId id="358" r:id="rId15"/>
    <p:sldId id="360" r:id="rId16"/>
    <p:sldId id="362" r:id="rId17"/>
    <p:sldId id="364" r:id="rId18"/>
    <p:sldId id="366" r:id="rId19"/>
    <p:sldId id="368" r:id="rId20"/>
    <p:sldId id="370" r:id="rId21"/>
    <p:sldId id="372" r:id="rId22"/>
    <p:sldId id="281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38" autoAdjust="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D0AAF-06DE-49B5-87A0-AFA6F0B5965B}" type="datetimeFigureOut">
              <a:rPr lang="it-IT" smtClean="0"/>
              <a:pPr/>
              <a:t>21/04/2018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A6FB0-A495-4426-99AA-473445AEDCB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800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686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3707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281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2612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9758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539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03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37059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5253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922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2623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14306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53721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7827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283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85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8784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3291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450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06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6FB0-A495-4426-99AA-473445AEDCBE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361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7225-7F82-48A2-B30C-6B65AF13325D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8430-270E-42EB-8A74-E8CA51664324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F96C-D711-44A8-9C19-4720E6AF4892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DC63-EDC3-4783-8C09-46EB76170941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B0A7-9584-4CB0-AF62-1AD709A1D150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B66C-4D87-4EAF-A5BE-EFC1B7F660AD}" type="datetime1">
              <a:rPr lang="it-IT" smtClean="0"/>
              <a:t>21/04/2018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F382-F8C3-4247-BF2F-FE2B4E3E3092}" type="datetime1">
              <a:rPr lang="it-IT" smtClean="0"/>
              <a:t>21/04/2018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0762-7923-4892-848A-5E9486E46FDB}" type="datetime1">
              <a:rPr lang="it-IT" smtClean="0"/>
              <a:t>21/04/2018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ED7-3D87-4F1A-AE0F-3C25156618BB}" type="datetime1">
              <a:rPr lang="it-IT" smtClean="0"/>
              <a:t>21/04/2018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429C-0411-4315-9A16-1F495312583E}" type="datetime1">
              <a:rPr lang="it-IT" smtClean="0"/>
              <a:t>21/04/2018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24B84-9CD5-4184-AB1E-7E8E03CF1521}" type="datetime1">
              <a:rPr lang="it-IT" smtClean="0"/>
              <a:t>21/04/2018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667BF-7D74-43CB-8969-C6E22FC57F84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6D44B-BC48-452A-8C26-4F5493553EC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979712" y="2564904"/>
            <a:ext cx="5760640" cy="4680520"/>
          </a:xfrm>
        </p:spPr>
        <p:txBody>
          <a:bodyPr>
            <a:norm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1520" y="5446964"/>
            <a:ext cx="5760640" cy="1222395"/>
          </a:xfrm>
        </p:spPr>
        <p:txBody>
          <a:bodyPr>
            <a:normAutofit/>
          </a:bodyPr>
          <a:lstStyle/>
          <a:p>
            <a:endParaRPr lang="it-IT" dirty="0" smtClean="0">
              <a:solidFill>
                <a:schemeClr val="tx1"/>
              </a:solidFill>
            </a:endParaRPr>
          </a:p>
          <a:p>
            <a:r>
              <a:rPr lang="it-IT" dirty="0" smtClean="0">
                <a:solidFill>
                  <a:schemeClr val="tx1"/>
                </a:solidFill>
              </a:rPr>
              <a:t>don Manuel Marciello Beltrami</a:t>
            </a:r>
          </a:p>
          <a:p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68760" cy="126876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763688" y="404664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Giornata delle Aggregazioni Laicali</a:t>
            </a:r>
          </a:p>
          <a:p>
            <a:r>
              <a:rPr lang="it-IT" b="1" dirty="0" smtClean="0"/>
              <a:t>Seminario Vescovile</a:t>
            </a:r>
          </a:p>
          <a:p>
            <a:r>
              <a:rPr lang="it-IT" b="1" dirty="0" smtClean="0"/>
              <a:t>22 Aprile 2018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115616" y="2325650"/>
            <a:ext cx="46805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 smtClean="0"/>
              <a:t>Cosa significa formare un cristiano?</a:t>
            </a:r>
            <a:endParaRPr lang="it-IT" sz="4400" b="1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083397"/>
            <a:ext cx="4248471" cy="4608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2-3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10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 smtClean="0">
                <a:solidFill>
                  <a:srgbClr val="FF0000"/>
                </a:solidFill>
              </a:rPr>
              <a:t>Conosco </a:t>
            </a:r>
            <a:r>
              <a:rPr lang="it-IT" b="1" dirty="0">
                <a:solidFill>
                  <a:srgbClr val="FF0000"/>
                </a:solidFill>
              </a:rPr>
              <a:t>le tue opere, la tua fatica e la tua perseveranza, per cui non puoi sopportare i cattivi. Hai messo alla prova quelli che si dicono apostoli e non lo sono, e li hai trovati bugiardi. Sei perseverante e hai molto sopportato per il mio nome, senza stancarti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I</a:t>
            </a:r>
            <a:r>
              <a:rPr lang="it-IT" sz="2000" dirty="0" smtClean="0"/>
              <a:t>n </a:t>
            </a:r>
            <a:r>
              <a:rPr lang="it-IT" sz="2000" dirty="0"/>
              <a:t>questi versetti si presenta il discernimento del Signore sulla vita della </a:t>
            </a:r>
            <a:r>
              <a:rPr lang="it-IT" sz="2000" dirty="0" smtClean="0"/>
              <a:t>Chiesa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S</a:t>
            </a:r>
            <a:r>
              <a:rPr lang="it-IT" sz="2000" dirty="0" smtClean="0"/>
              <a:t>i </a:t>
            </a:r>
            <a:r>
              <a:rPr lang="it-IT" sz="2000" dirty="0"/>
              <a:t>riconosce la vita della comunità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nel </a:t>
            </a:r>
            <a:r>
              <a:rPr lang="it-IT" sz="2000" dirty="0"/>
              <a:t>trinomio «opere, fatica,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perseveranza». Descrivono </a:t>
            </a:r>
            <a:r>
              <a:rPr lang="it-IT" sz="2000" dirty="0"/>
              <a:t>una </a:t>
            </a:r>
            <a:r>
              <a:rPr lang="it-IT" sz="2000" dirty="0" smtClean="0"/>
              <a:t>fede</a:t>
            </a:r>
            <a:br>
              <a:rPr lang="it-IT" sz="2000" dirty="0" smtClean="0"/>
            </a:br>
            <a:r>
              <a:rPr lang="it-IT" sz="2000" dirty="0" smtClean="0"/>
              <a:t>operosa</a:t>
            </a:r>
            <a:r>
              <a:rPr lang="it-IT" sz="2000" dirty="0"/>
              <a:t>, che sopporta la fatica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derivante </a:t>
            </a:r>
            <a:r>
              <a:rPr lang="it-IT" sz="2000" dirty="0"/>
              <a:t>dalla non facile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accoglienza </a:t>
            </a:r>
            <a:r>
              <a:rPr lang="it-IT" sz="2000" dirty="0"/>
              <a:t>del messaggio cristiano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e </a:t>
            </a:r>
            <a:r>
              <a:rPr lang="it-IT" sz="2000" dirty="0"/>
              <a:t>che matura nell’atteggiamento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interiore della </a:t>
            </a:r>
            <a:r>
              <a:rPr lang="it-IT" sz="2000" dirty="0"/>
              <a:t>perseveranza, di un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operare </a:t>
            </a:r>
            <a:r>
              <a:rPr lang="it-IT" sz="2000" dirty="0"/>
              <a:t>che </a:t>
            </a:r>
            <a:r>
              <a:rPr lang="it-IT" sz="2000" dirty="0" smtClean="0"/>
              <a:t>scaturisce </a:t>
            </a:r>
            <a:r>
              <a:rPr lang="it-IT" sz="2000" dirty="0"/>
              <a:t>dalla fedeltà al Signore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0A77-DADB-41BB-B591-2BACCF96F8F1}" type="datetime1">
              <a:rPr lang="it-IT" smtClean="0"/>
              <a:t>21/04/2018</a:t>
            </a:fld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367" y="3100244"/>
            <a:ext cx="3454697" cy="248899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18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4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11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Ho però da rimproverarti di avere abbandonato il tuo primo amore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Viene, però, </a:t>
            </a:r>
            <a:r>
              <a:rPr lang="it-IT" sz="2000" dirty="0"/>
              <a:t>denunciato un rischio mortale che sta per colpire la Chiesa: </a:t>
            </a:r>
            <a:r>
              <a:rPr lang="it-IT" sz="2000" dirty="0" smtClean="0"/>
              <a:t>l’appoggiare la propria identità sul «ruolo»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L</a:t>
            </a:r>
            <a:r>
              <a:rPr lang="it-IT" sz="2000" dirty="0"/>
              <a:t>’«amore di prima» </a:t>
            </a:r>
            <a:r>
              <a:rPr lang="it-IT" sz="2000" dirty="0" smtClean="0"/>
              <a:t>indica </a:t>
            </a:r>
            <a:r>
              <a:rPr lang="it-IT" sz="2000" dirty="0" smtClean="0"/>
              <a:t>l’amore </a:t>
            </a:r>
            <a:r>
              <a:rPr lang="it-IT" sz="2000" dirty="0"/>
              <a:t>che viene alla Chiesa dalla Pasqua del </a:t>
            </a:r>
            <a:r>
              <a:rPr lang="it-IT" sz="2000" dirty="0" smtClean="0"/>
              <a:t>Signore, la relazione con Lui accolta e custodita, l’alleanza carica di promessa e di vita</a:t>
            </a:r>
            <a:r>
              <a:rPr lang="it-IT" sz="2000" dirty="0"/>
              <a:t> 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L’identità sul ruolo esalta «il fare» in senso volontaristico!!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A3235-0450-4DCE-96E8-05C43F236DBF}" type="datetime1">
              <a:rPr lang="it-IT" smtClean="0"/>
              <a:t>21/04/2018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52416"/>
            <a:ext cx="3349352" cy="223290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5-6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12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Ricorda dunque da dove sei caduto, </a:t>
            </a:r>
            <a:r>
              <a:rPr lang="it-IT" b="1" dirty="0" err="1">
                <a:solidFill>
                  <a:srgbClr val="FF0000"/>
                </a:solidFill>
              </a:rPr>
              <a:t>convèrtiti</a:t>
            </a:r>
            <a:r>
              <a:rPr lang="it-IT" b="1" dirty="0">
                <a:solidFill>
                  <a:srgbClr val="FF0000"/>
                </a:solidFill>
              </a:rPr>
              <a:t> e compi le opere di prima. Se invece non ti convertirai, verrò da te e toglierò il tuo candelabro dal suo posto. Tuttavia hai questo di buono: tu detesti le opere dei </a:t>
            </a:r>
            <a:r>
              <a:rPr lang="it-IT" b="1" dirty="0" err="1">
                <a:solidFill>
                  <a:srgbClr val="FF0000"/>
                </a:solidFill>
              </a:rPr>
              <a:t>nicolaìti</a:t>
            </a:r>
            <a:r>
              <a:rPr lang="it-IT" b="1" dirty="0">
                <a:solidFill>
                  <a:srgbClr val="FF0000"/>
                </a:solidFill>
              </a:rPr>
              <a:t>, che anch’io detesto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Conversione = </a:t>
            </a:r>
            <a:r>
              <a:rPr lang="it-IT" sz="2000" dirty="0" err="1" smtClean="0"/>
              <a:t>ricentratura</a:t>
            </a:r>
            <a:r>
              <a:rPr lang="it-IT" sz="2000" dirty="0" smtClean="0"/>
              <a:t> </a:t>
            </a:r>
            <a:r>
              <a:rPr lang="it-IT" sz="2000" dirty="0"/>
              <a:t>attorno a ciò che è </a:t>
            </a:r>
            <a:r>
              <a:rPr lang="it-IT" sz="2000" dirty="0" smtClean="0"/>
              <a:t>essenziale, alla qualità originaria </a:t>
            </a:r>
            <a:r>
              <a:rPr lang="it-IT" sz="2000" dirty="0" smtClean="0"/>
              <a:t>dell’amore, all’accoglienza del Dono della vera identità (= il Signore </a:t>
            </a:r>
            <a:r>
              <a:rPr lang="it-IT" sz="2000" dirty="0" err="1" smtClean="0"/>
              <a:t>ri</a:t>
            </a:r>
            <a:r>
              <a:rPr lang="it-IT" sz="2000" dirty="0" smtClean="0"/>
              <a:t>-offre alla Chiesa l’alleanza)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M</a:t>
            </a:r>
            <a:r>
              <a:rPr lang="it-IT" sz="2000" dirty="0" smtClean="0"/>
              <a:t>emoria </a:t>
            </a:r>
            <a:r>
              <a:rPr lang="it-IT" sz="2000" dirty="0"/>
              <a:t>di ciò che sta all’origine della vita </a:t>
            </a:r>
            <a:r>
              <a:rPr lang="it-IT" sz="2000" dirty="0" smtClean="0"/>
              <a:t>cristiana: </a:t>
            </a:r>
            <a:r>
              <a:rPr lang="it-IT" sz="2000" dirty="0" smtClean="0"/>
              <a:t>l’esperienza profonda </a:t>
            </a:r>
            <a:r>
              <a:rPr lang="it-IT" sz="2000" dirty="0"/>
              <a:t>che </a:t>
            </a:r>
            <a:r>
              <a:rPr lang="it-IT" sz="2000" dirty="0" smtClean="0"/>
              <a:t>ha determinato </a:t>
            </a:r>
            <a:r>
              <a:rPr lang="it-IT" sz="2000" dirty="0"/>
              <a:t>l’adesione di fede al </a:t>
            </a:r>
            <a:r>
              <a:rPr lang="it-IT" sz="2000" dirty="0" smtClean="0"/>
              <a:t>Vangelo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rinuncia a questo slancio della fede non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mette </a:t>
            </a:r>
            <a:r>
              <a:rPr lang="it-IT" sz="2000" dirty="0"/>
              <a:t>in gioco qualcosa di marginale, ma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l’identità </a:t>
            </a:r>
            <a:r>
              <a:rPr lang="it-IT" sz="2000" dirty="0"/>
              <a:t>stessa della </a:t>
            </a:r>
            <a:r>
              <a:rPr lang="it-IT" sz="2000" dirty="0" smtClean="0"/>
              <a:t>Chiesa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I </a:t>
            </a:r>
            <a:r>
              <a:rPr lang="it-IT" sz="2000" dirty="0" err="1" smtClean="0"/>
              <a:t>nicolaìti</a:t>
            </a:r>
            <a:r>
              <a:rPr lang="it-IT" sz="2000" dirty="0" smtClean="0"/>
              <a:t> erano molto probabilmente</a:t>
            </a:r>
            <a:br>
              <a:rPr lang="it-IT" sz="2000" dirty="0" smtClean="0"/>
            </a:br>
            <a:r>
              <a:rPr lang="it-IT" sz="2000" dirty="0" smtClean="0"/>
              <a:t>una </a:t>
            </a:r>
            <a:r>
              <a:rPr lang="it-IT" sz="2000" dirty="0" err="1" smtClean="0"/>
              <a:t>sètta</a:t>
            </a:r>
            <a:r>
              <a:rPr lang="it-IT" sz="2000" dirty="0" smtClean="0"/>
              <a:t> gnostica (</a:t>
            </a:r>
            <a:r>
              <a:rPr lang="it-IT" sz="2000" i="1" dirty="0" smtClean="0"/>
              <a:t>cfr.</a:t>
            </a:r>
            <a:r>
              <a:rPr lang="it-IT" sz="2000" dirty="0" smtClean="0"/>
              <a:t> </a:t>
            </a:r>
            <a:r>
              <a:rPr lang="it-IT" sz="2000" dirty="0" err="1" smtClean="0"/>
              <a:t>Gaudete</a:t>
            </a:r>
            <a:r>
              <a:rPr lang="it-IT" sz="2000" dirty="0" smtClean="0"/>
              <a:t> et </a:t>
            </a:r>
            <a:br>
              <a:rPr lang="it-IT" sz="2000" dirty="0" smtClean="0"/>
            </a:br>
            <a:r>
              <a:rPr lang="it-IT" sz="2000" dirty="0" err="1" smtClean="0"/>
              <a:t>Exsultate</a:t>
            </a:r>
            <a:r>
              <a:rPr lang="it-IT" sz="2000" dirty="0" smtClean="0"/>
              <a:t>, n. 36)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86E1-68D8-4077-BA2C-D903535EE039}" type="datetime1">
              <a:rPr lang="it-IT" smtClean="0"/>
              <a:t>21/04/2018</a:t>
            </a:fld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264" y="4293096"/>
            <a:ext cx="3219702" cy="197080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107426"/>
            <a:ext cx="2873991" cy="4002411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7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13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Chi ha orecchi, ascolti ciò che lo Spirito dice alle Chiese</a:t>
            </a:r>
            <a:r>
              <a:rPr lang="it-IT" dirty="0"/>
              <a:t>. Al vincitore darò da mangiare dall’albero della vita, che sta nel paradiso di Dio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dirty="0" smtClean="0"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possibilità di riscoprire il legame originario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della </a:t>
            </a:r>
            <a:r>
              <a:rPr lang="it-IT" sz="2000" dirty="0"/>
              <a:t>Chiesa con Cristo e di sentirsi chiamati 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rivitalizzarlo </a:t>
            </a:r>
            <a:r>
              <a:rPr lang="it-IT" sz="2000" dirty="0"/>
              <a:t>è frutto e dono dello </a:t>
            </a:r>
            <a:r>
              <a:rPr lang="it-IT" sz="2000" dirty="0" smtClean="0"/>
              <a:t>Spirito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Lo Spirito mostra </a:t>
            </a:r>
            <a:r>
              <a:rPr lang="it-IT" sz="2000" dirty="0"/>
              <a:t>alla comunità ecclesiale l’oggi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della </a:t>
            </a:r>
            <a:r>
              <a:rPr lang="it-IT" sz="2000" dirty="0"/>
              <a:t>Parola di Dio che è Cristo e ne fa affiorare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la </a:t>
            </a:r>
            <a:r>
              <a:rPr lang="it-IT" sz="2000" dirty="0"/>
              <a:t>fecondità; fa in modo che il messaggio del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Signore </a:t>
            </a:r>
            <a:r>
              <a:rPr lang="it-IT" sz="2000" dirty="0"/>
              <a:t>non ci rimanga esterno ed estraneo, ma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pervada </a:t>
            </a:r>
            <a:r>
              <a:rPr lang="it-IT" sz="2000" dirty="0"/>
              <a:t>dall’interno lo spazio effettivo di esercizio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della </a:t>
            </a:r>
            <a:r>
              <a:rPr lang="it-IT" sz="2000" dirty="0"/>
              <a:t>nostra </a:t>
            </a:r>
            <a:r>
              <a:rPr lang="it-IT" sz="2000" dirty="0" smtClean="0"/>
              <a:t>libertà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Occorre </a:t>
            </a:r>
            <a:r>
              <a:rPr lang="it-IT" sz="2000" dirty="0"/>
              <a:t>imparare ad ascoltare la sua voce, che fa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risuonare </a:t>
            </a:r>
            <a:r>
              <a:rPr lang="it-IT" sz="2000" dirty="0"/>
              <a:t>e attualizza la parola evangelica attraverso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testimoni </a:t>
            </a:r>
            <a:r>
              <a:rPr lang="it-IT" sz="2000" dirty="0"/>
              <a:t>e profeti, tramite l’appello interiore e la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disponibilità all’ascolto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5A72-4EA0-4A32-8976-B6EC4D656EF8}" type="datetime1">
              <a:rPr lang="it-IT" smtClean="0"/>
              <a:t>21/04/2018</a:t>
            </a:fld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2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7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14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dirty="0" smtClean="0">
                <a:latin typeface="Calibri" panose="020F0502020204030204" pitchFamily="34" charset="0"/>
              </a:rPr>
              <a:t>“</a:t>
            </a:r>
            <a:r>
              <a:rPr lang="it-IT" dirty="0"/>
              <a:t>Chi ha orecchi, ascolti ciò che lo Spirito dice alle Chiese. </a:t>
            </a:r>
            <a:r>
              <a:rPr lang="it-IT" b="1" dirty="0">
                <a:solidFill>
                  <a:srgbClr val="FF0000"/>
                </a:solidFill>
              </a:rPr>
              <a:t>Al vincitore darò da mangiare dall’albero della vita, che sta nel paradiso di Dio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I</a:t>
            </a:r>
            <a:r>
              <a:rPr lang="it-IT" sz="2000" dirty="0" smtClean="0"/>
              <a:t>l </a:t>
            </a:r>
            <a:r>
              <a:rPr lang="it-IT" sz="2000" dirty="0"/>
              <a:t>«</a:t>
            </a:r>
            <a:r>
              <a:rPr lang="it-IT" sz="2000" dirty="0" smtClean="0"/>
              <a:t>vincitore»: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chi </a:t>
            </a:r>
            <a:r>
              <a:rPr lang="it-IT" sz="2000" dirty="0"/>
              <a:t>non si lascia vincere dalla fatica della </a:t>
            </a:r>
            <a:r>
              <a:rPr lang="it-IT" sz="2000" dirty="0" smtClean="0"/>
              <a:t>prova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chi </a:t>
            </a:r>
            <a:r>
              <a:rPr lang="it-IT" sz="2000" dirty="0"/>
              <a:t>non accetta di essere appiattito e omologato </a:t>
            </a:r>
            <a:r>
              <a:rPr lang="it-IT" sz="2000" dirty="0" smtClean="0"/>
              <a:t>all’ambiente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chi </a:t>
            </a:r>
            <a:r>
              <a:rPr lang="it-IT" sz="2000" dirty="0"/>
              <a:t>non allontana il suo amore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dalla </a:t>
            </a:r>
            <a:r>
              <a:rPr lang="it-IT" sz="2000" dirty="0"/>
              <a:t>fonte originaria che lo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sostiene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chi </a:t>
            </a:r>
            <a:r>
              <a:rPr lang="it-IT" sz="2000" dirty="0"/>
              <a:t>accetta – tutti i giorni – con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umiltà </a:t>
            </a:r>
            <a:r>
              <a:rPr lang="it-IT" sz="2000" dirty="0"/>
              <a:t>di ricominciare il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cammino </a:t>
            </a:r>
            <a:r>
              <a:rPr lang="it-IT" sz="2000" dirty="0"/>
              <a:t>con il proprio </a:t>
            </a:r>
            <a:r>
              <a:rPr lang="it-IT" sz="2000" dirty="0" smtClean="0"/>
              <a:t>Dio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A lui/loro </a:t>
            </a:r>
            <a:r>
              <a:rPr lang="it-IT" sz="2000" dirty="0"/>
              <a:t>è aperto </a:t>
            </a:r>
            <a:r>
              <a:rPr lang="it-IT" sz="2000" dirty="0" smtClean="0"/>
              <a:t>l’accesso alla </a:t>
            </a:r>
            <a:br>
              <a:rPr lang="it-IT" sz="2000" dirty="0" smtClean="0"/>
            </a:br>
            <a:r>
              <a:rPr lang="it-IT" sz="2000" dirty="0" smtClean="0"/>
              <a:t>pienezza </a:t>
            </a:r>
            <a:r>
              <a:rPr lang="it-IT" sz="2000" dirty="0"/>
              <a:t>della vita, </a:t>
            </a:r>
            <a:r>
              <a:rPr lang="it-IT" sz="2000" dirty="0" smtClean="0"/>
              <a:t>Cristo (in modo </a:t>
            </a:r>
            <a:br>
              <a:rPr lang="it-IT" sz="2000" dirty="0" smtClean="0"/>
            </a:br>
            <a:r>
              <a:rPr lang="it-IT" sz="2000" dirty="0" smtClean="0"/>
              <a:t>permanente)</a:t>
            </a:r>
            <a:endParaRPr lang="it-IT" sz="2000" dirty="0"/>
          </a:p>
          <a:p>
            <a:pPr lvl="2"/>
            <a:r>
              <a:rPr lang="it-IT" sz="2000" dirty="0" smtClean="0"/>
              <a:t> 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8501-2978-4ABB-A760-DED6AEB5CDB0}" type="datetime1">
              <a:rPr lang="it-IT" smtClean="0"/>
              <a:t>21/04/2018</a:t>
            </a:fld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18904"/>
            <a:ext cx="3891210" cy="291840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1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498" y="4509120"/>
            <a:ext cx="2880320" cy="216024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14-22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15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dirty="0"/>
              <a:t>All’angelo della Chiesa che è a </a:t>
            </a:r>
            <a:r>
              <a:rPr lang="it-IT" dirty="0" err="1" smtClean="0"/>
              <a:t>Laodicèa</a:t>
            </a:r>
            <a:r>
              <a:rPr lang="it-IT" dirty="0" smtClean="0"/>
              <a:t> </a:t>
            </a:r>
            <a:r>
              <a:rPr lang="it-IT" dirty="0"/>
              <a:t>scrivi:</a:t>
            </a:r>
          </a:p>
          <a:p>
            <a:r>
              <a:rPr lang="it-IT" dirty="0" smtClean="0">
                <a:latin typeface="Calibri" panose="020F0502020204030204" pitchFamily="34" charset="0"/>
              </a:rPr>
              <a:t>“</a:t>
            </a:r>
            <a:r>
              <a:rPr lang="it-IT" dirty="0"/>
              <a:t>Così parla l'Amen, il Testimone degno di fede e veritiero, il Principio della creazione di Dio. Conosco le tue opere: tu non sei né freddo né caldo. Magari tu fossi freddo o caldo! Ma poiché sei tiepido, non sei cioè né freddo né caldo, sto per vomitarti dalla mia bocca. Tu dici: Sono ricco, mi sono arricchito, non ho bisogno di nulla. Ma non sai di essere un infelice, un miserabile, un povero, cieco e nudo. Ti consiglio di comperare da me oro purificato dal fuoco per diventare ricco, e abiti bianchi per vestirti e perché non appaia la tua vergognosa nudità, e collirio per ungerti gli occhi e recuperare la vista. Io, tutti quelli che amo, li rimprovero e li educo. Sii dunque zelante e </a:t>
            </a:r>
            <a:r>
              <a:rPr lang="it-IT" dirty="0" err="1"/>
              <a:t>convèrtiti</a:t>
            </a:r>
            <a:r>
              <a:rPr lang="it-IT" dirty="0"/>
              <a:t>. Ecco: sto alla porta e busso. Se qualcuno ascolta la mia voce e mi apre la porta, io verrò da lui, cenerò con lui ed egli con me. Il vincitore lo farò sedere con me, sul mio trono, come anche io ho vinto e siedo con il Padre mio sul suo trono. Chi ha orecchi, ascolti ciò che lo Spirito dice alle </a:t>
            </a:r>
            <a:r>
              <a:rPr lang="it-IT" dirty="0" err="1"/>
              <a:t>Chiese</a:t>
            </a:r>
            <a:r>
              <a:rPr lang="it-IT" dirty="0" err="1" smtClean="0"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  <a:endParaRPr lang="it-IT" sz="28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5BA04-ABA2-4B86-BBCF-4A2A3F1FFDAE}" type="datetime1">
              <a:rPr lang="it-IT" smtClean="0"/>
              <a:t>21/04/2018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14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16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dirty="0"/>
              <a:t>All’angelo della Chiesa che è a </a:t>
            </a:r>
            <a:r>
              <a:rPr lang="it-IT" dirty="0" err="1" smtClean="0"/>
              <a:t>Laodicèa</a:t>
            </a:r>
            <a:r>
              <a:rPr lang="it-IT" dirty="0" smtClean="0"/>
              <a:t> </a:t>
            </a:r>
            <a:r>
              <a:rPr lang="it-IT" dirty="0"/>
              <a:t>scrivi:</a:t>
            </a:r>
          </a:p>
          <a:p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Così parla l'Amen, il Testimone degno di fede e veritiero, il Principio della creazione di </a:t>
            </a:r>
            <a:r>
              <a:rPr lang="it-IT" b="1" dirty="0" err="1" smtClean="0">
                <a:solidFill>
                  <a:srgbClr val="FF0000"/>
                </a:solidFill>
              </a:rPr>
              <a:t>Dio</a:t>
            </a:r>
            <a:r>
              <a:rPr lang="it-IT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S</a:t>
            </a:r>
            <a:r>
              <a:rPr lang="it-IT" sz="2000" dirty="0" smtClean="0"/>
              <a:t>olo </a:t>
            </a:r>
            <a:r>
              <a:rPr lang="it-IT" sz="2000" dirty="0"/>
              <a:t>l’Apocalisse dà questo titolo a </a:t>
            </a:r>
            <a:r>
              <a:rPr lang="it-IT" sz="2000" dirty="0" smtClean="0"/>
              <a:t>Gesù: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il </a:t>
            </a:r>
            <a:r>
              <a:rPr lang="it-IT" sz="2000" dirty="0"/>
              <a:t>Signore è il “sì</a:t>
            </a:r>
            <a:r>
              <a:rPr lang="it-IT" sz="2000" dirty="0" smtClean="0"/>
              <a:t>”</a:t>
            </a:r>
            <a:r>
              <a:rPr lang="it-IT" sz="2000" dirty="0"/>
              <a:t> (quello della sua umanità) detto a </a:t>
            </a:r>
            <a:r>
              <a:rPr lang="it-IT" sz="2000" dirty="0" smtClean="0"/>
              <a:t>Dio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è </a:t>
            </a:r>
            <a:r>
              <a:rPr lang="it-IT" sz="2000" dirty="0"/>
              <a:t>il “sì” eterno detto da Dio a tutti gli uomini 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È il “</a:t>
            </a:r>
            <a:r>
              <a:rPr lang="it-IT" sz="2000" i="1" dirty="0" err="1" smtClean="0"/>
              <a:t>martys</a:t>
            </a:r>
            <a:r>
              <a:rPr lang="it-IT" sz="2000" dirty="0" smtClean="0"/>
              <a:t>”, </a:t>
            </a:r>
            <a:r>
              <a:rPr lang="it-IT" sz="2000" dirty="0"/>
              <a:t>il </a:t>
            </a:r>
            <a:r>
              <a:rPr lang="it-IT" sz="2000" dirty="0" smtClean="0"/>
              <a:t>Testimone </a:t>
            </a:r>
            <a:r>
              <a:rPr lang="it-IT" sz="2000" dirty="0" smtClean="0"/>
              <a:t>(= Colui che fa trasparire nel suo Volto quello del Padre) degno </a:t>
            </a:r>
            <a:r>
              <a:rPr lang="it-IT" sz="2000" dirty="0"/>
              <a:t>di </a:t>
            </a:r>
            <a:r>
              <a:rPr lang="it-IT" sz="2000" dirty="0" smtClean="0"/>
              <a:t>fiducia, Colui che </a:t>
            </a:r>
            <a:r>
              <a:rPr lang="it-IT" sz="2000" dirty="0"/>
              <a:t>è la verità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e </a:t>
            </a:r>
            <a:r>
              <a:rPr lang="it-IT" sz="2000" dirty="0" smtClean="0"/>
              <a:t>Colui </a:t>
            </a:r>
            <a:r>
              <a:rPr lang="it-IT" sz="2000" dirty="0"/>
              <a:t>che era “al principio”,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quando </a:t>
            </a:r>
            <a:r>
              <a:rPr lang="it-IT" sz="2000" dirty="0"/>
              <a:t>Dio creava il mondo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1333-060B-4063-BD4A-C87F32186EA6}" type="datetime1">
              <a:rPr lang="it-IT" smtClean="0"/>
              <a:t>21/04/2018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077071"/>
            <a:ext cx="2860340" cy="214525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15-16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17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Conosco le tue opere: tu non sei né freddo né caldo. Magari tu fossi freddo o caldo! Ma poiché sei tiepido, non sei cioè né freddo né caldo, sto per vomitarti dalla mia bocca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err="1" smtClean="0"/>
              <a:t>Laodicèa</a:t>
            </a:r>
            <a:r>
              <a:rPr lang="it-IT" sz="2000" dirty="0" smtClean="0"/>
              <a:t> è una </a:t>
            </a:r>
            <a:r>
              <a:rPr lang="it-IT" sz="2000" dirty="0"/>
              <a:t>Chiesa che Dio sta per vomitare dalla bocca!! 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Nel </a:t>
            </a:r>
            <a:r>
              <a:rPr lang="it-IT" sz="2000" dirty="0"/>
              <a:t>mondo ebraico il vomito era l’orrido per eccellenza: era qualcosa che dava </a:t>
            </a:r>
            <a:r>
              <a:rPr lang="it-IT" sz="2000" dirty="0" smtClean="0"/>
              <a:t>impurità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Dio </a:t>
            </a:r>
            <a:r>
              <a:rPr lang="it-IT" sz="2000" dirty="0"/>
              <a:t>vuole vomitare questa </a:t>
            </a:r>
            <a:r>
              <a:rPr lang="it-IT" sz="2000" dirty="0" smtClean="0"/>
              <a:t>Chiesa… come mai?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0FDD-12B6-4CF3-A7D9-F3F009C2C760}" type="datetime1">
              <a:rPr lang="it-IT" smtClean="0"/>
              <a:t>21/04/2018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771157"/>
            <a:ext cx="4320902" cy="243921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17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18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Tu dici: Sono ricco, mi sono arricchito, non ho bisogno di nulla. Ma non sai di essere un infelice, un miserabile, un povero, cieco e nudo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err="1" smtClean="0"/>
              <a:t>Laodicèa</a:t>
            </a:r>
            <a:r>
              <a:rPr lang="it-IT" sz="2000" dirty="0" smtClean="0"/>
              <a:t> è </a:t>
            </a:r>
            <a:r>
              <a:rPr lang="it-IT" sz="2000" dirty="0"/>
              <a:t>una Chiesa che “funziona” come una </a:t>
            </a:r>
            <a:r>
              <a:rPr lang="it-IT" sz="2000" dirty="0" smtClean="0"/>
              <a:t>macchina, che brama il merito più che il dono…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È </a:t>
            </a:r>
            <a:r>
              <a:rPr lang="it-IT" sz="2000" dirty="0"/>
              <a:t>una Chiesa che si </a:t>
            </a:r>
            <a:r>
              <a:rPr lang="it-IT" sz="2000" dirty="0" smtClean="0"/>
              <a:t>impone: </a:t>
            </a:r>
            <a:r>
              <a:rPr lang="it-IT" sz="2000" dirty="0"/>
              <a:t>è forte, è ricca, non ha bisogno di </a:t>
            </a:r>
            <a:r>
              <a:rPr lang="it-IT" sz="2000" dirty="0" smtClean="0"/>
              <a:t>nulla (ha un «io» attaccato alle cose)</a:t>
            </a:r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Proprio </a:t>
            </a:r>
            <a:r>
              <a:rPr lang="it-IT" sz="2000" dirty="0"/>
              <a:t>per questo, questa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Chiesa </a:t>
            </a:r>
            <a:r>
              <a:rPr lang="it-IT" sz="2000" dirty="0"/>
              <a:t>non sa vedere più i suoi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mali</a:t>
            </a:r>
            <a:r>
              <a:rPr lang="it-IT" sz="2000" dirty="0"/>
              <a:t>, le sue deficienze (che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sono </a:t>
            </a:r>
            <a:r>
              <a:rPr lang="it-IT" sz="2000" dirty="0"/>
              <a:t>quelle </a:t>
            </a:r>
            <a:r>
              <a:rPr lang="it-IT" sz="2000" dirty="0" smtClean="0"/>
              <a:t>che </a:t>
            </a:r>
            <a:r>
              <a:rPr lang="it-IT" sz="2000" dirty="0"/>
              <a:t>il Signore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elenca </a:t>
            </a:r>
            <a:r>
              <a:rPr lang="it-IT" sz="2000" dirty="0"/>
              <a:t>nella </a:t>
            </a:r>
            <a:r>
              <a:rPr lang="it-IT" sz="2000" dirty="0" smtClean="0"/>
              <a:t>sua </a:t>
            </a:r>
            <a:r>
              <a:rPr lang="it-IT" sz="2000" i="1" dirty="0"/>
              <a:t>diagnostica</a:t>
            </a:r>
            <a:r>
              <a:rPr lang="it-IT" sz="2000" dirty="0"/>
              <a:t>),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ma </a:t>
            </a:r>
            <a:r>
              <a:rPr lang="it-IT" sz="2000" dirty="0"/>
              <a:t>si sente </a:t>
            </a:r>
            <a:r>
              <a:rPr lang="it-IT" sz="2000" dirty="0" smtClean="0"/>
              <a:t>sempre </a:t>
            </a:r>
            <a:r>
              <a:rPr lang="it-IT" sz="2000" dirty="0"/>
              <a:t>gloriosa… 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76B5-FFA0-4E20-920D-99B2E804220B}" type="datetime1">
              <a:rPr lang="it-IT" smtClean="0"/>
              <a:t>21/04/2018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67949"/>
            <a:ext cx="4392488" cy="245462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1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18-19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19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Ti consiglio di comperare da me oro purificato dal fuoco per diventare ricco, e abiti bianchi per vestirti e perché non appaia la tua vergognosa nudità, e collirio per ungerti gli occhi e recuperare la vista. Io, tutti quelli che amo, li rimprovero e li educo. Sii dunque zelante e </a:t>
            </a:r>
            <a:r>
              <a:rPr lang="it-IT" b="1" dirty="0" err="1">
                <a:solidFill>
                  <a:srgbClr val="FF0000"/>
                </a:solidFill>
              </a:rPr>
              <a:t>convèrtiti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I</a:t>
            </a:r>
            <a:r>
              <a:rPr lang="it-IT" sz="2000" dirty="0" smtClean="0"/>
              <a:t>l </a:t>
            </a:r>
            <a:r>
              <a:rPr lang="it-IT" sz="2000" dirty="0"/>
              <a:t>Signore consiglia a </a:t>
            </a:r>
            <a:r>
              <a:rPr lang="it-IT" sz="2000" dirty="0" err="1"/>
              <a:t>Laodicèa</a:t>
            </a:r>
            <a:r>
              <a:rPr lang="it-IT" sz="2000" dirty="0"/>
              <a:t> di acquistare da Lui del vero oro, degli abiti bianchi che coprano una “nudità” che la Chiesa stessa non vede e del collirio per curare la sua cecità… 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È la relazione con il Signore</a:t>
            </a:r>
            <a:br>
              <a:rPr lang="it-IT" sz="2000" dirty="0" smtClean="0"/>
            </a:br>
            <a:r>
              <a:rPr lang="it-IT" sz="2000" dirty="0" smtClean="0"/>
              <a:t>l’unica vera ricchezza della</a:t>
            </a:r>
            <a:br>
              <a:rPr lang="it-IT" sz="2000" dirty="0" smtClean="0"/>
            </a:br>
            <a:r>
              <a:rPr lang="it-IT" sz="2000" dirty="0" smtClean="0"/>
              <a:t>Chiesa, la sua dignità e la sua</a:t>
            </a:r>
            <a:br>
              <a:rPr lang="it-IT" sz="2000" dirty="0" smtClean="0"/>
            </a:br>
            <a:r>
              <a:rPr lang="it-IT" sz="2000" dirty="0" smtClean="0"/>
              <a:t>capacità di «vedere»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Ancora una volta il Signore</a:t>
            </a:r>
            <a:br>
              <a:rPr lang="it-IT" sz="2000" dirty="0" smtClean="0"/>
            </a:br>
            <a:r>
              <a:rPr lang="it-IT" sz="2000" dirty="0" smtClean="0"/>
              <a:t>chiede alla Chiesa di accogliere</a:t>
            </a:r>
            <a:br>
              <a:rPr lang="it-IT" sz="2000" dirty="0" smtClean="0"/>
            </a:br>
            <a:r>
              <a:rPr lang="it-IT" sz="2000" dirty="0" smtClean="0"/>
              <a:t>un «io personale» che viene </a:t>
            </a:r>
            <a:br>
              <a:rPr lang="it-IT" sz="2000" dirty="0" smtClean="0"/>
            </a:br>
            <a:r>
              <a:rPr lang="it-IT" sz="2000" dirty="0" smtClean="0"/>
              <a:t>dall’amore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7331C-B755-4B50-BF3C-4799D43E0499}" type="datetime1">
              <a:rPr lang="it-IT" smtClean="0"/>
              <a:t>21/04/2018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381" y="3573016"/>
            <a:ext cx="3930419" cy="262552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2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239" y="2350125"/>
            <a:ext cx="3048000" cy="3763064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domanda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2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E’ quella che il nostro Vescovo ci ha lasciato nell’Assemblea Generale CDAL dello scorso 8 Febbraio.</a:t>
            </a:r>
          </a:p>
          <a:p>
            <a:endParaRPr lang="it-IT" sz="2800" dirty="0"/>
          </a:p>
          <a:p>
            <a:r>
              <a:rPr lang="it-IT" sz="2800" dirty="0" smtClean="0"/>
              <a:t>Per «dare forma»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800" dirty="0"/>
              <a:t>è</a:t>
            </a:r>
            <a:r>
              <a:rPr lang="it-IT" sz="2800" dirty="0" smtClean="0"/>
              <a:t> necessario tornare al </a:t>
            </a:r>
            <a:br>
              <a:rPr lang="it-IT" sz="2800" dirty="0" smtClean="0"/>
            </a:br>
            <a:r>
              <a:rPr lang="it-IT" sz="2800" b="1" dirty="0" smtClean="0"/>
              <a:t>fondamento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800" dirty="0" smtClean="0"/>
              <a:t>è necessario far compire </a:t>
            </a:r>
            <a:br>
              <a:rPr lang="it-IT" sz="2800" dirty="0" smtClean="0"/>
            </a:br>
            <a:r>
              <a:rPr lang="it-IT" sz="2800" dirty="0" smtClean="0"/>
              <a:t>un </a:t>
            </a:r>
            <a:r>
              <a:rPr lang="it-IT" sz="2800" b="1" dirty="0" smtClean="0"/>
              <a:t>passaggio</a:t>
            </a:r>
            <a:r>
              <a:rPr lang="it-IT" sz="2800" dirty="0" smtClean="0"/>
              <a:t> </a:t>
            </a:r>
            <a:br>
              <a:rPr lang="it-IT" sz="2800" dirty="0" smtClean="0"/>
            </a:br>
            <a:r>
              <a:rPr lang="it-IT" sz="2800" dirty="0" smtClean="0"/>
              <a:t>(= una pasqua) «da – a»</a:t>
            </a:r>
          </a:p>
          <a:p>
            <a:pPr lvl="1">
              <a:buFont typeface="Arial" pitchFamily="34" charset="0"/>
              <a:buChar char="•"/>
            </a:pPr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1B77-0243-4E23-98E9-B4AAD532116F}" type="datetime1">
              <a:rPr lang="it-IT" smtClean="0"/>
              <a:t>21/04/2018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20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20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Ecco: sto alla porta e busso. Se qualcuno ascolta la mia voce e mi apre la porta, io verrò da lui, cenerò con lui ed egli con me</a:t>
            </a:r>
            <a:r>
              <a:rPr lang="it-IT" dirty="0"/>
              <a:t>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È </a:t>
            </a:r>
            <a:r>
              <a:rPr lang="it-IT" sz="2000" dirty="0"/>
              <a:t>il mistero dell’Eucaristia nel quale si compie il grande Avvento di Gesù… 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I</a:t>
            </a:r>
            <a:r>
              <a:rPr lang="it-IT" sz="2000" dirty="0" smtClean="0"/>
              <a:t>l </a:t>
            </a:r>
            <a:r>
              <a:rPr lang="it-IT" sz="2000" dirty="0"/>
              <a:t>Signore continua ad essere un mendicante alla porta della Chiesa e alla porta di ciascuno di noi… se gli si apre, ci sarà il banchetto eucaristico, la comunione, la fraternità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42901-828C-462D-AF1C-D3FF3445E5FB}" type="datetime1">
              <a:rPr lang="it-IT" smtClean="0"/>
              <a:t>21/04/2018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736161"/>
            <a:ext cx="6713190" cy="238255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1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</a:t>
            </a:r>
            <a:r>
              <a:rPr lang="it-IT" dirty="0"/>
              <a:t>3</a:t>
            </a:r>
            <a:r>
              <a:rPr lang="it-IT" dirty="0" smtClean="0"/>
              <a:t>, 21-22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21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>
                <a:solidFill>
                  <a:srgbClr val="FF0000"/>
                </a:solidFill>
              </a:rPr>
              <a:t>Il vincitore lo farò sedere con me, sul mio trono, come anche io ho vinto e siedo con il Padre mio sul suo trono. Chi ha orecchi, ascolti ciò che lo Spirito dice alle Chiese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L</a:t>
            </a:r>
            <a:r>
              <a:rPr lang="it-IT" sz="2000" dirty="0" smtClean="0"/>
              <a:t>a </a:t>
            </a:r>
            <a:r>
              <a:rPr lang="it-IT" sz="2000" dirty="0"/>
              <a:t>promessa è condividere il trono del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Figlio (= la </a:t>
            </a:r>
            <a:r>
              <a:rPr lang="it-IT" sz="2000" dirty="0"/>
              <a:t>sua autorità e la sua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missione</a:t>
            </a:r>
            <a:r>
              <a:rPr lang="it-IT" sz="2000" dirty="0"/>
              <a:t>) accanto al Padre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F2611-D36D-40AE-9076-29D4291D0CB0}" type="datetime1">
              <a:rPr lang="it-IT" smtClean="0"/>
              <a:t>21/04/2018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137417"/>
            <a:ext cx="2691706" cy="398310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727890"/>
            <a:ext cx="2545829" cy="225208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825575"/>
            <a:ext cx="3124200" cy="20324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56C0-E868-4BCD-A988-1C7026DBBB7C}" type="datetime1">
              <a:rPr lang="it-IT" smtClean="0"/>
              <a:t>21/04/2018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Giornata CDAL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/>
              <a:pPr/>
              <a:t>22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  <p:pic>
        <p:nvPicPr>
          <p:cNvPr id="9" name="Segnaposto contenuto 8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17638"/>
            <a:ext cx="6118002" cy="4092944"/>
          </a:xfrm>
        </p:spPr>
      </p:pic>
    </p:spTree>
    <p:extLst>
      <p:ext uri="{BB962C8B-B14F-4D97-AF65-F5344CB8AC3E}">
        <p14:creationId xmlns:p14="http://schemas.microsoft.com/office/powerpoint/2010/main" val="386686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fondamento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Giornata CDAL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prstClr val="black"/>
                </a:solidFill>
              </a:rPr>
              <a:t>E’ </a:t>
            </a:r>
            <a:r>
              <a:rPr lang="it-IT" sz="2800" i="1" dirty="0" smtClean="0">
                <a:solidFill>
                  <a:prstClr val="black"/>
                </a:solidFill>
              </a:rPr>
              <a:t>la Risurrezione </a:t>
            </a:r>
            <a:r>
              <a:rPr lang="it-IT" sz="2800" dirty="0" smtClean="0">
                <a:solidFill>
                  <a:prstClr val="black"/>
                </a:solidFill>
              </a:rPr>
              <a:t>di Gesù: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prstClr val="black"/>
                </a:solidFill>
              </a:rPr>
              <a:t>s</a:t>
            </a:r>
            <a:r>
              <a:rPr lang="it-IT" sz="2800" dirty="0" smtClean="0">
                <a:solidFill>
                  <a:prstClr val="black"/>
                </a:solidFill>
              </a:rPr>
              <a:t>partiacque circa il modo di esistere dell’umanità (2Cor 5, 15)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prstClr val="black"/>
                </a:solidFill>
              </a:rPr>
              <a:t>i</a:t>
            </a:r>
            <a:r>
              <a:rPr lang="it-IT" sz="2800" dirty="0" smtClean="0">
                <a:solidFill>
                  <a:prstClr val="black"/>
                </a:solidFill>
              </a:rPr>
              <a:t>nseriti in essa tramite il Battesimo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prstClr val="black"/>
                </a:solidFill>
              </a:rPr>
              <a:t>v</a:t>
            </a:r>
            <a:r>
              <a:rPr lang="it-IT" sz="2800" dirty="0" smtClean="0">
                <a:solidFill>
                  <a:prstClr val="black"/>
                </a:solidFill>
              </a:rPr>
              <a:t>erificata nell’</a:t>
            </a:r>
            <a:r>
              <a:rPr lang="it-IT" sz="2800" dirty="0" err="1" smtClean="0">
                <a:solidFill>
                  <a:prstClr val="black"/>
                </a:solidFill>
              </a:rPr>
              <a:t>ecclesialità</a:t>
            </a:r>
            <a:endParaRPr lang="it-IT" sz="2800" dirty="0" smtClean="0">
              <a:solidFill>
                <a:prstClr val="black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it-IT" sz="2800" dirty="0" smtClean="0">
              <a:solidFill>
                <a:prstClr val="black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it-IT" sz="2800" dirty="0">
              <a:solidFill>
                <a:prstClr val="black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1B77-0243-4E23-98E9-B4AAD53211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21/04/2018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415580"/>
            <a:ext cx="2847231" cy="27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passaggio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Giornata CDAL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prstClr val="black"/>
                </a:solidFill>
              </a:rPr>
              <a:t>Quello che io vi presento, brevemente, è </a:t>
            </a:r>
            <a:r>
              <a:rPr lang="it-IT" sz="2800" b="1" dirty="0" smtClean="0">
                <a:solidFill>
                  <a:prstClr val="black"/>
                </a:solidFill>
              </a:rPr>
              <a:t>il passaggio dalla religione alla fede</a:t>
            </a:r>
            <a:r>
              <a:rPr lang="it-IT" sz="2800" dirty="0" smtClean="0">
                <a:solidFill>
                  <a:prstClr val="black"/>
                </a:solidFill>
              </a:rPr>
              <a:t> (= dal protagonismo all’accoglienza del Dono)</a:t>
            </a:r>
            <a:endParaRPr lang="it-IT" sz="2800" dirty="0" smtClean="0">
              <a:solidFill>
                <a:prstClr val="black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it-IT" sz="2800" dirty="0" smtClean="0">
              <a:solidFill>
                <a:prstClr val="black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it-IT" sz="2800" dirty="0">
              <a:solidFill>
                <a:prstClr val="black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1B77-0243-4E23-98E9-B4AAD53211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21/04/2018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7" y="2564903"/>
            <a:ext cx="5284959" cy="352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7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Lettere dell’Apocalisse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5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dirty="0"/>
              <a:t>Ognuna delle </a:t>
            </a:r>
            <a:r>
              <a:rPr lang="it-IT" dirty="0" smtClean="0"/>
              <a:t>7 Lettere </a:t>
            </a:r>
            <a:r>
              <a:rPr lang="it-IT" dirty="0" smtClean="0"/>
              <a:t>di </a:t>
            </a:r>
            <a:r>
              <a:rPr lang="it-IT" dirty="0" err="1" smtClean="0"/>
              <a:t>Ap</a:t>
            </a:r>
            <a:r>
              <a:rPr lang="it-IT" dirty="0" smtClean="0"/>
              <a:t> 2-3 presenta </a:t>
            </a:r>
            <a:r>
              <a:rPr lang="it-IT" dirty="0"/>
              <a:t>uno schema costante, composto di sei elementi:</a:t>
            </a:r>
            <a:endParaRPr lang="it-IT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l’indirizzo </a:t>
            </a:r>
            <a:r>
              <a:rPr lang="it-IT" dirty="0"/>
              <a:t>alla </a:t>
            </a:r>
            <a:r>
              <a:rPr lang="it-IT" dirty="0" smtClean="0"/>
              <a:t>Chiesa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 smtClean="0"/>
              <a:t>l’autopresentazione </a:t>
            </a:r>
            <a:r>
              <a:rPr lang="it-IT" dirty="0"/>
              <a:t>del </a:t>
            </a:r>
            <a:r>
              <a:rPr lang="it-IT" dirty="0" smtClean="0"/>
              <a:t>Signore</a:t>
            </a:r>
            <a:endParaRPr lang="it-IT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il discernimento </a:t>
            </a:r>
            <a:r>
              <a:rPr lang="it-IT" dirty="0"/>
              <a:t>sulla vita della </a:t>
            </a:r>
            <a:r>
              <a:rPr lang="it-IT" dirty="0" smtClean="0"/>
              <a:t>Chiesa</a:t>
            </a:r>
            <a:endParaRPr lang="it-IT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l’esorta</a:t>
            </a:r>
            <a:r>
              <a:rPr lang="it-IT" dirty="0"/>
              <a:t>zione </a:t>
            </a:r>
            <a:r>
              <a:rPr lang="it-IT" dirty="0" smtClean="0"/>
              <a:t>conseguente</a:t>
            </a:r>
            <a:endParaRPr lang="it-IT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l’invito </a:t>
            </a:r>
            <a:r>
              <a:rPr lang="it-IT" dirty="0"/>
              <a:t>ad ascoltare lo </a:t>
            </a:r>
            <a:r>
              <a:rPr lang="it-IT" dirty="0" smtClean="0"/>
              <a:t>Spirito</a:t>
            </a:r>
            <a:endParaRPr lang="it-IT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la</a:t>
            </a:r>
            <a:r>
              <a:rPr lang="it-IT" dirty="0"/>
              <a:t> </a:t>
            </a:r>
            <a:r>
              <a:rPr lang="it-IT" i="1" dirty="0"/>
              <a:t>promessa </a:t>
            </a:r>
            <a:r>
              <a:rPr lang="it-IT" dirty="0"/>
              <a:t>di un dono in prospettiva escatologica</a:t>
            </a:r>
            <a:endParaRPr lang="it-IT" sz="28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F773-9AC0-4D35-BA0D-E59A3AD49475}" type="datetime1">
              <a:rPr lang="it-IT" smtClean="0"/>
              <a:t>21/04/2018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573016"/>
            <a:ext cx="5076056" cy="263954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9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866" y="5174725"/>
            <a:ext cx="554168" cy="712909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103" y="4982223"/>
            <a:ext cx="718575" cy="92441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35563" y="4386682"/>
            <a:ext cx="462934" cy="595541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6" y="4652587"/>
            <a:ext cx="1213832" cy="156153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833" y="4459258"/>
            <a:ext cx="1046657" cy="134647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979" y="4647815"/>
            <a:ext cx="1213832" cy="156153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64" y="4433672"/>
            <a:ext cx="1881836" cy="2420887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1-7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6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dirty="0"/>
              <a:t>All’angelo della Chiesa che è a </a:t>
            </a:r>
            <a:r>
              <a:rPr lang="it-IT" dirty="0" err="1"/>
              <a:t>Èfeso</a:t>
            </a:r>
            <a:r>
              <a:rPr lang="it-IT" dirty="0"/>
              <a:t> scrivi:</a:t>
            </a:r>
          </a:p>
          <a:p>
            <a:r>
              <a:rPr lang="it-IT" dirty="0" smtClean="0">
                <a:latin typeface="Calibri" panose="020F0502020204030204" pitchFamily="34" charset="0"/>
              </a:rPr>
              <a:t>“</a:t>
            </a:r>
            <a:r>
              <a:rPr lang="it-IT" dirty="0" smtClean="0"/>
              <a:t>Così </a:t>
            </a:r>
            <a:r>
              <a:rPr lang="it-IT" dirty="0"/>
              <a:t>parla Colui che tiene le sette stelle nella sua destra e cammina in mezzo ai sette candelabri d’oro. Conosco le tue opere, la tua fatica e la tua perseveranza, per cui non puoi sopportare i cattivi. Hai messo alla prova quelli che si dicono apostoli e non lo sono, e li hai trovati bugiardi. Sei perseverante e hai molto sopportato per il mio nome, senza stancarti. Ho però da rimproverarti di avere abbandonato il tuo primo amore. Ricorda dunque da dove sei caduto, </a:t>
            </a:r>
            <a:r>
              <a:rPr lang="it-IT" dirty="0" err="1"/>
              <a:t>convèrtiti</a:t>
            </a:r>
            <a:r>
              <a:rPr lang="it-IT" dirty="0"/>
              <a:t> e compi le opere di prima. Se invece non ti convertirai, verrò da te e toglierò il tuo candelabro dal suo posto. Tuttavia hai questo di buono: tu detesti le opere dei </a:t>
            </a:r>
            <a:r>
              <a:rPr lang="it-IT" dirty="0" err="1"/>
              <a:t>nicolaìti</a:t>
            </a:r>
            <a:r>
              <a:rPr lang="it-IT" dirty="0"/>
              <a:t>, che anch’io detesto. Chi ha orecchi, ascolti ciò che lo Spirito dice alle Chiese. Al vincitore darò da mangiare dall’albero della vita, che sta nel paradiso di </a:t>
            </a:r>
            <a:r>
              <a:rPr lang="it-IT" dirty="0" err="1" smtClean="0"/>
              <a:t>Dio</a:t>
            </a:r>
            <a:r>
              <a:rPr lang="it-IT" dirty="0" err="1" smtClean="0"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  <a:endParaRPr lang="it-IT" sz="28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EF700-92DA-4DF9-B9BC-3A911A545ED6}" type="datetime1">
              <a:rPr lang="it-IT" smtClean="0"/>
              <a:t>21/04/2018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1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7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dirty="0"/>
              <a:t>All’angelo della Chiesa </a:t>
            </a:r>
            <a:r>
              <a:rPr lang="it-IT" b="1" dirty="0">
                <a:solidFill>
                  <a:srgbClr val="FF0000"/>
                </a:solidFill>
              </a:rPr>
              <a:t>che è</a:t>
            </a:r>
            <a:r>
              <a:rPr lang="it-IT" dirty="0"/>
              <a:t> </a:t>
            </a:r>
            <a:r>
              <a:rPr lang="it-IT" b="1" dirty="0">
                <a:solidFill>
                  <a:srgbClr val="FF0000"/>
                </a:solidFill>
              </a:rPr>
              <a:t>a </a:t>
            </a:r>
            <a:r>
              <a:rPr lang="it-IT" b="1" dirty="0" err="1">
                <a:solidFill>
                  <a:srgbClr val="FF0000"/>
                </a:solidFill>
              </a:rPr>
              <a:t>Èfeso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/>
              <a:t>scrivi:</a:t>
            </a:r>
          </a:p>
          <a:p>
            <a:r>
              <a:rPr lang="it-IT" dirty="0" smtClean="0">
                <a:latin typeface="Calibri" panose="020F0502020204030204" pitchFamily="34" charset="0"/>
              </a:rPr>
              <a:t>“</a:t>
            </a:r>
            <a:r>
              <a:rPr lang="it-IT" dirty="0" smtClean="0"/>
              <a:t>Così </a:t>
            </a:r>
            <a:r>
              <a:rPr lang="it-IT" dirty="0"/>
              <a:t>parla Colui che tiene le sette stelle nella sua destra e cammina in mezzo ai sette candelabri </a:t>
            </a:r>
            <a:r>
              <a:rPr lang="it-IT" dirty="0" smtClean="0"/>
              <a:t>d’</a:t>
            </a:r>
            <a:r>
              <a:rPr lang="it-IT" dirty="0" err="1" smtClean="0"/>
              <a:t>oro</a:t>
            </a:r>
            <a:r>
              <a:rPr lang="it-IT" dirty="0" err="1" smtClean="0"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Efeso era un’importante città del mondo antico, capitale della Provincia romana dell’Asia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Per l’importanza del suo porto,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fungeva </a:t>
            </a:r>
            <a:r>
              <a:rPr lang="it-IT" sz="2000" dirty="0"/>
              <a:t>da naturale punto di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incontro </a:t>
            </a:r>
            <a:r>
              <a:rPr lang="it-IT" sz="2000" dirty="0"/>
              <a:t>tra occidente e oriente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Per </a:t>
            </a:r>
            <a:r>
              <a:rPr lang="it-IT" sz="2000" dirty="0"/>
              <a:t>questo stesso motivo si era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aperta </a:t>
            </a:r>
            <a:r>
              <a:rPr lang="it-IT" sz="2000" dirty="0"/>
              <a:t>anche al </a:t>
            </a:r>
            <a:r>
              <a:rPr lang="it-IT" sz="2000" dirty="0" smtClean="0"/>
              <a:t>sincretismo</a:t>
            </a:r>
            <a:br>
              <a:rPr lang="it-IT" sz="2000" dirty="0" smtClean="0"/>
            </a:br>
            <a:r>
              <a:rPr lang="it-IT" sz="2000" dirty="0" smtClean="0"/>
              <a:t> </a:t>
            </a:r>
            <a:r>
              <a:rPr lang="it-IT" sz="2000" dirty="0"/>
              <a:t>religioso ed era divenuta un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centro </a:t>
            </a:r>
            <a:r>
              <a:rPr lang="it-IT" sz="2000" dirty="0"/>
              <a:t>del culto imperiale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La Chiesa di Efeso era stata </a:t>
            </a:r>
            <a:br>
              <a:rPr lang="it-IT" sz="2000" dirty="0" smtClean="0"/>
            </a:br>
            <a:r>
              <a:rPr lang="it-IT" sz="2000" dirty="0" smtClean="0"/>
              <a:t>fondata da Paolo (</a:t>
            </a:r>
            <a:r>
              <a:rPr lang="it-IT" sz="2000" i="1" dirty="0" smtClean="0"/>
              <a:t>cfr.</a:t>
            </a:r>
            <a:r>
              <a:rPr lang="it-IT" sz="2000" dirty="0" smtClean="0"/>
              <a:t> </a:t>
            </a:r>
            <a:r>
              <a:rPr lang="it-IT" sz="2000" b="1" dirty="0" smtClean="0"/>
              <a:t>At 19, 1-10</a:t>
            </a:r>
            <a:r>
              <a:rPr lang="it-IT" sz="2000" dirty="0" smtClean="0"/>
              <a:t>) e fu per molto tempo un centro di irradiazione del Cristianesimo in Asia Minore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1AD9-E0EF-449E-9CA0-A3790749856D}" type="datetime1">
              <a:rPr lang="it-IT" smtClean="0"/>
              <a:t>21/04/2018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369" y="3068960"/>
            <a:ext cx="3888431" cy="259228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4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190" y="2074918"/>
            <a:ext cx="4159810" cy="415981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1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8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b="1" dirty="0">
                <a:solidFill>
                  <a:srgbClr val="FF0000"/>
                </a:solidFill>
              </a:rPr>
              <a:t>All’angelo della Chiesa </a:t>
            </a:r>
            <a:r>
              <a:rPr lang="it-IT" dirty="0"/>
              <a:t>che è a </a:t>
            </a:r>
            <a:r>
              <a:rPr lang="it-IT" dirty="0" err="1"/>
              <a:t>Èfeso</a:t>
            </a:r>
            <a:r>
              <a:rPr lang="it-IT" dirty="0"/>
              <a:t> </a:t>
            </a:r>
            <a:r>
              <a:rPr lang="it-IT" b="1" dirty="0">
                <a:solidFill>
                  <a:srgbClr val="FF0000"/>
                </a:solidFill>
              </a:rPr>
              <a:t>scrivi</a:t>
            </a:r>
            <a:r>
              <a:rPr lang="it-IT" dirty="0"/>
              <a:t>:</a:t>
            </a:r>
          </a:p>
          <a:p>
            <a:r>
              <a:rPr lang="it-IT" dirty="0" smtClean="0">
                <a:latin typeface="Calibri" panose="020F0502020204030204" pitchFamily="34" charset="0"/>
              </a:rPr>
              <a:t>“</a:t>
            </a:r>
            <a:r>
              <a:rPr lang="it-IT" dirty="0" smtClean="0"/>
              <a:t>Così </a:t>
            </a:r>
            <a:r>
              <a:rPr lang="it-IT" dirty="0"/>
              <a:t>parla Colui che tiene le sette stelle nella sua destra e cammina in mezzo ai sette candelabri </a:t>
            </a:r>
            <a:r>
              <a:rPr lang="it-IT" dirty="0" smtClean="0"/>
              <a:t>d’</a:t>
            </a:r>
            <a:r>
              <a:rPr lang="it-IT" dirty="0" err="1" smtClean="0"/>
              <a:t>oro</a:t>
            </a:r>
            <a:r>
              <a:rPr lang="it-IT" dirty="0" err="1" smtClean="0"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Con questa espressione si chiama in causa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ciascuna </a:t>
            </a:r>
            <a:r>
              <a:rPr lang="it-IT" sz="2000" dirty="0"/>
              <a:t>Chiesa, riconoscendola però nella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sua </a:t>
            </a:r>
            <a:r>
              <a:rPr lang="it-IT" sz="2000" dirty="0"/>
              <a:t>dimensione profonda: è la Chiesa in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quanto </a:t>
            </a:r>
            <a:r>
              <a:rPr lang="it-IT" sz="2000" dirty="0"/>
              <a:t>è suscitata e sostenuta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continuamente </a:t>
            </a:r>
            <a:r>
              <a:rPr lang="it-IT" sz="2000" dirty="0"/>
              <a:t>dall’azione di Dio e, per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questo</a:t>
            </a:r>
            <a:r>
              <a:rPr lang="it-IT" sz="2000" dirty="0"/>
              <a:t>, porta in sé un’apertura a Dio. La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Chiesa </a:t>
            </a:r>
            <a:r>
              <a:rPr lang="it-IT" sz="2000" dirty="0"/>
              <a:t>è interpellata dunque secondo la sua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/>
              <a:t>i</a:t>
            </a:r>
            <a:r>
              <a:rPr lang="it-IT" sz="2000" dirty="0" smtClean="0"/>
              <a:t>dentità/vocazione</a:t>
            </a:r>
            <a:r>
              <a:rPr lang="it-IT" sz="2000" dirty="0"/>
              <a:t>, secondo le possibilità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poste in </a:t>
            </a:r>
            <a:r>
              <a:rPr lang="it-IT" sz="2000" dirty="0"/>
              <a:t>essa da Dio</a:t>
            </a:r>
            <a:endParaRPr lang="it-IT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C517-4185-4F73-81D1-8447D7BC749C}" type="datetime1">
              <a:rPr lang="it-IT" smtClean="0"/>
              <a:t>21/04/2018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6381328"/>
            <a:ext cx="9144000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Apocalisse 2, 1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0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6D44B-BC48-452A-8C26-4F5493553EC0}" type="slidenum">
              <a:rPr lang="it-IT" smtClean="0">
                <a:solidFill>
                  <a:schemeClr val="tx1"/>
                </a:solidFill>
              </a:rPr>
              <a:pPr/>
              <a:t>9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Giornata CDAL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9512" y="1484784"/>
            <a:ext cx="878497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</a:t>
            </a:r>
            <a:r>
              <a:rPr lang="it-IT" dirty="0"/>
              <a:t>All’angelo della Chiesa che è a </a:t>
            </a:r>
            <a:r>
              <a:rPr lang="it-IT" dirty="0" err="1"/>
              <a:t>Èfeso</a:t>
            </a:r>
            <a:r>
              <a:rPr lang="it-IT" dirty="0"/>
              <a:t> scrivi:</a:t>
            </a:r>
          </a:p>
          <a:p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it-IT" b="1" dirty="0" smtClean="0">
                <a:solidFill>
                  <a:srgbClr val="FF0000"/>
                </a:solidFill>
              </a:rPr>
              <a:t>Così </a:t>
            </a:r>
            <a:r>
              <a:rPr lang="it-IT" b="1" dirty="0">
                <a:solidFill>
                  <a:srgbClr val="FF0000"/>
                </a:solidFill>
              </a:rPr>
              <a:t>parla Colui che tiene le sette stelle nella sua destra e cammina in mezzo ai sette candelabri </a:t>
            </a:r>
            <a:r>
              <a:rPr lang="it-IT" b="1" dirty="0" smtClean="0">
                <a:solidFill>
                  <a:srgbClr val="FF0000"/>
                </a:solidFill>
              </a:rPr>
              <a:t>d’</a:t>
            </a:r>
            <a:r>
              <a:rPr lang="it-IT" b="1" dirty="0" err="1" smtClean="0">
                <a:solidFill>
                  <a:srgbClr val="FF0000"/>
                </a:solidFill>
              </a:rPr>
              <a:t>oro</a:t>
            </a:r>
            <a:r>
              <a:rPr lang="it-IT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ˮ</a:t>
            </a:r>
            <a:r>
              <a:rPr lang="it-IT" dirty="0" smtClean="0"/>
              <a:t>».</a:t>
            </a:r>
          </a:p>
          <a:p>
            <a:endParaRPr lang="it-IT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L</a:t>
            </a:r>
            <a:r>
              <a:rPr lang="it-IT" sz="2000" dirty="0" smtClean="0"/>
              <a:t>a </a:t>
            </a:r>
            <a:r>
              <a:rPr lang="it-IT" sz="2000" dirty="0"/>
              <a:t>formula di </a:t>
            </a:r>
            <a:r>
              <a:rPr lang="it-IT" sz="2000" dirty="0" smtClean="0"/>
              <a:t>auto-presentazione invita </a:t>
            </a:r>
            <a:r>
              <a:rPr lang="it-IT" sz="2000" dirty="0"/>
              <a:t>a riscoprire l’identità del </a:t>
            </a:r>
            <a:r>
              <a:rPr lang="it-IT" sz="2000" dirty="0" smtClean="0"/>
              <a:t>Signore (= identità espressa sempre con immagini relazionali/</a:t>
            </a:r>
            <a:r>
              <a:rPr lang="it-IT" sz="2000" dirty="0" err="1" smtClean="0"/>
              <a:t>comunionali</a:t>
            </a:r>
            <a:r>
              <a:rPr lang="it-IT" sz="2000" dirty="0" smtClean="0"/>
              <a:t>)</a:t>
            </a:r>
            <a:endParaRPr lang="it-IT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Con queste due </a:t>
            </a:r>
            <a:r>
              <a:rPr lang="it-IT" sz="2000" dirty="0" smtClean="0"/>
              <a:t>immagini il </a:t>
            </a:r>
            <a:r>
              <a:rPr lang="it-IT" sz="2000" dirty="0"/>
              <a:t>Signore si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presenta </a:t>
            </a:r>
            <a:r>
              <a:rPr lang="it-IT" sz="2000" dirty="0"/>
              <a:t>come Colui che è in grado di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dare </a:t>
            </a:r>
            <a:r>
              <a:rPr lang="it-IT" sz="2000" dirty="0"/>
              <a:t>saldezza alla Chiesa, ne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costituisce </a:t>
            </a:r>
            <a:r>
              <a:rPr lang="it-IT" sz="2000" dirty="0"/>
              <a:t>il punto di riferimento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sicuro</a:t>
            </a:r>
            <a:r>
              <a:rPr lang="it-IT" sz="2000" dirty="0"/>
              <a:t>, la presenta come il suo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tesoro/dono e </a:t>
            </a:r>
            <a:r>
              <a:rPr lang="it-IT" sz="2000" dirty="0"/>
              <a:t>al tempo stesso come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Colui </a:t>
            </a:r>
            <a:r>
              <a:rPr lang="it-IT" sz="2000" dirty="0"/>
              <a:t>che </a:t>
            </a:r>
            <a:r>
              <a:rPr lang="it-IT" sz="2000" dirty="0" smtClean="0"/>
              <a:t>condivide </a:t>
            </a:r>
            <a:r>
              <a:rPr lang="it-IT" sz="2000" dirty="0"/>
              <a:t>il cammino della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Chiesa</a:t>
            </a:r>
            <a:r>
              <a:rPr lang="it-IT" sz="2000" dirty="0"/>
              <a:t>, </a:t>
            </a:r>
            <a:r>
              <a:rPr lang="it-IT" sz="2000" dirty="0" smtClean="0"/>
              <a:t>non </a:t>
            </a:r>
            <a:r>
              <a:rPr lang="it-IT" sz="2000" dirty="0"/>
              <a:t>la sottrae né la estranea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alla storia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4883B-CFAC-4095-98F9-BFE261ACF67B}" type="datetime1">
              <a:rPr lang="it-IT" smtClean="0"/>
              <a:t>21/04/2018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429000"/>
            <a:ext cx="3674929" cy="275619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886"/>
            <a:ext cx="903858" cy="9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10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5813</TotalTime>
  <Words>1123</Words>
  <Application>Microsoft Office PowerPoint</Application>
  <PresentationFormat>Presentazione su schermo (4:3)</PresentationFormat>
  <Paragraphs>205</Paragraphs>
  <Slides>22</Slides>
  <Notes>21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Tema di Office</vt:lpstr>
      <vt:lpstr> </vt:lpstr>
      <vt:lpstr>La domanda</vt:lpstr>
      <vt:lpstr>Il fondamento</vt:lpstr>
      <vt:lpstr>Il passaggio</vt:lpstr>
      <vt:lpstr>Le Lettere dell’Apocalisse</vt:lpstr>
      <vt:lpstr>Apocalisse 2, 1-7</vt:lpstr>
      <vt:lpstr>Apocalisse 2, 1</vt:lpstr>
      <vt:lpstr>Apocalisse 2, 1</vt:lpstr>
      <vt:lpstr>Apocalisse 2, 1</vt:lpstr>
      <vt:lpstr>Apocalisse 2, 2-3</vt:lpstr>
      <vt:lpstr>Apocalisse 2, 4</vt:lpstr>
      <vt:lpstr>Apocalisse 2, 5-6</vt:lpstr>
      <vt:lpstr>Apocalisse 2, 7</vt:lpstr>
      <vt:lpstr>Apocalisse 2, 7</vt:lpstr>
      <vt:lpstr>Apocalisse 3, 14-22</vt:lpstr>
      <vt:lpstr>Apocalisse 3, 14</vt:lpstr>
      <vt:lpstr>Apocalisse 3, 15-16</vt:lpstr>
      <vt:lpstr>Apocalisse 3, 17</vt:lpstr>
      <vt:lpstr>Apocalisse 3, 18-19</vt:lpstr>
      <vt:lpstr>Apocalisse 3, 20</vt:lpstr>
      <vt:lpstr>Apocalisse 3, 21-22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Introduzione alla  Teologia</dc:title>
  <dc:creator>Manuel M. Beltrami</dc:creator>
  <cp:lastModifiedBy>don Manuel</cp:lastModifiedBy>
  <cp:revision>515</cp:revision>
  <dcterms:created xsi:type="dcterms:W3CDTF">2016-09-17T10:12:05Z</dcterms:created>
  <dcterms:modified xsi:type="dcterms:W3CDTF">2018-04-21T09:05:53Z</dcterms:modified>
</cp:coreProperties>
</file>