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552" r:id="rId4"/>
    <p:sldId id="686" r:id="rId5"/>
    <p:sldId id="637" r:id="rId6"/>
    <p:sldId id="275" r:id="rId7"/>
    <p:sldId id="277" r:id="rId8"/>
    <p:sldId id="276" r:id="rId9"/>
    <p:sldId id="278" r:id="rId10"/>
    <p:sldId id="279" r:id="rId11"/>
    <p:sldId id="687" r:id="rId12"/>
    <p:sldId id="263" r:id="rId13"/>
    <p:sldId id="262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60" d="100"/>
          <a:sy n="60" d="100"/>
        </p:scale>
        <p:origin x="52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00F89C-81B9-4470-B151-3EACCD37C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F55592B-7A97-4785-AE85-88386C3DF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F0DBF3-27EC-448E-BE0D-A928CFDA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C5E-6B6A-4220-B356-C06D53601D5C}" type="datetimeFigureOut">
              <a:rPr lang="it-IT" smtClean="0"/>
              <a:t>07/09/2021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7EA63F-D357-4322-AD9B-42F9E7BA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EC2CF3-02E2-4B21-BAFE-B30E38F6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809E-0636-4DF6-B31F-6D99129B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958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534298-1292-462A-9549-3C25D9E4F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7C6F799-84AD-4066-82A8-9B958E2C9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A515EE-FFBF-4DE9-B84F-7FE0E8D4B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C5E-6B6A-4220-B356-C06D53601D5C}" type="datetimeFigureOut">
              <a:rPr lang="it-IT" smtClean="0"/>
              <a:t>07/09/2021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6E4A1A-2F69-4399-86BD-71F9F1ED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27CC4A-C457-45A5-885C-72C86FB4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809E-0636-4DF6-B31F-6D99129B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71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52A0DC7-F6CF-4FE0-8D21-6824AAE37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BDE0B44-72D9-470A-A8FD-543F06D9E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1CD136-29F9-4EFA-ADFF-83ED515A6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C5E-6B6A-4220-B356-C06D53601D5C}" type="datetimeFigureOut">
              <a:rPr lang="it-IT" smtClean="0"/>
              <a:t>07/09/2021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916DF4-F5B3-4FE7-9D39-4AD47D5BA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78EAD9-CEA8-4EC9-949A-92BE5077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809E-0636-4DF6-B31F-6D99129B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6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olo e contenut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1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799" noProof="0" dirty="0">
              <a:solidFill>
                <a:schemeClr val="bg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5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igura a mano libera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799" noProof="0" dirty="0"/>
            </a:p>
          </p:txBody>
        </p:sp>
        <p:sp>
          <p:nvSpPr>
            <p:cNvPr id="12" name="Figura a mano libera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799" noProof="0" dirty="0"/>
            </a:p>
          </p:txBody>
        </p:sp>
        <p:sp>
          <p:nvSpPr>
            <p:cNvPr id="13" name="Figura a mano libera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sz="1799" noProof="0" dirty="0"/>
            </a:p>
          </p:txBody>
        </p:sp>
      </p:grpSp>
      <p:sp>
        <p:nvSpPr>
          <p:cNvPr id="15" name="Oval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9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799" noProof="0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7" y="6455741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3" name="Segnaposto immagine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499597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199" b="1" cap="all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0564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2EF092-072C-4F66-BDA0-23AA9ABC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80F704-AA90-42F8-A739-2C6A55FC7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41EE03-6466-49C1-AD83-9F624F41A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C5E-6B6A-4220-B356-C06D53601D5C}" type="datetimeFigureOut">
              <a:rPr lang="it-IT" smtClean="0"/>
              <a:t>07/09/2021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FC3E30-F639-479D-9AD0-3FF103F71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19C9F-E7F7-42F0-BC45-86BC3E8C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809E-0636-4DF6-B31F-6D99129B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232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92A05-E6BC-47EF-9A46-01F3E11F2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445D5F-A6D3-4210-8B2B-B4136368A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D7FAEF-9ECE-461D-ADF7-7B6056581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C5E-6B6A-4220-B356-C06D53601D5C}" type="datetimeFigureOut">
              <a:rPr lang="it-IT" smtClean="0"/>
              <a:t>07/09/2021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9B34FA-0F0C-4665-99E3-506C8F79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7A390E-4EDB-46D6-B6CD-756DE607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809E-0636-4DF6-B31F-6D99129B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6BE5DD-0BE8-482B-9CD0-5C0FF8AB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79D13C-2767-44CC-AFB8-F189B59EDF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F34FF8-8EA4-42F4-A92D-3009205E9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085644-CDAA-4465-9AB3-D3250519D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C5E-6B6A-4220-B356-C06D53601D5C}" type="datetimeFigureOut">
              <a:rPr lang="it-IT" smtClean="0"/>
              <a:t>07/09/2021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87D6190-EE6F-4A07-AC34-E8B17B82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00BF58-0DB9-48C1-92F8-B97C490D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809E-0636-4DF6-B31F-6D99129B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73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6A1F57-7672-4126-B853-9E462590C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736034-DF9C-40B0-8933-D375FBD08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1DDDD6-1419-471D-8B2E-8453584FB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10A25E8-D461-472E-A40A-8CEFA4D382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7F997B5-71D3-4A6B-8842-A0261962A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D931F1D-02B9-4A78-BB4A-E41A12B9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C5E-6B6A-4220-B356-C06D53601D5C}" type="datetimeFigureOut">
              <a:rPr lang="it-IT" smtClean="0"/>
              <a:t>07/09/2021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56B330E-4C97-4EDC-B8F2-3E8020AF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288E863-5B35-4627-84E3-EC745D8E8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809E-0636-4DF6-B31F-6D99129B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5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6CC06D-21F5-42BE-B2ED-6A3E672D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A02508E-4D09-4820-ACDB-9F4B94EA7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C5E-6B6A-4220-B356-C06D53601D5C}" type="datetimeFigureOut">
              <a:rPr lang="it-IT" smtClean="0"/>
              <a:t>07/09/2021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3321F9C-8D1E-4679-A0BE-57B0FE5EF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8911741-86DA-4572-A405-E3F6AC1B8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809E-0636-4DF6-B31F-6D99129B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22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AA4ECB8-430B-4309-9E04-6FADF34E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C5E-6B6A-4220-B356-C06D53601D5C}" type="datetimeFigureOut">
              <a:rPr lang="it-IT" smtClean="0"/>
              <a:t>07/09/2021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7DD42B-4316-4846-B0B3-D720CEABB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EDA2EC2-7D3D-4169-BFF7-F6F5FF659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809E-0636-4DF6-B31F-6D99129B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18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D6D2C-DC01-4D80-BC5E-BCCBA9024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FCDCA6-C77F-447E-B5D8-5D98D3CF5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C2E0A3D-A7F4-4576-8658-15D9DE64A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BE32E9B-0286-4B2D-A4A3-26F772B58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C5E-6B6A-4220-B356-C06D53601D5C}" type="datetimeFigureOut">
              <a:rPr lang="it-IT" smtClean="0"/>
              <a:t>07/09/2021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F54598A-408B-4A42-B6BC-E9ADF2883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B2B680-1F94-42E7-AF16-D52CC5A70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809E-0636-4DF6-B31F-6D99129B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75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D47155-FD23-4233-AB17-0A5F65B0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ED43E20-11B9-4810-8778-88A0CCA5A8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2EA496-6213-4D81-9EE6-F0B58D49F2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F3DB9EE-D53C-4916-A0C7-C11EE5AD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3C5E-6B6A-4220-B356-C06D53601D5C}" type="datetimeFigureOut">
              <a:rPr lang="it-IT" smtClean="0"/>
              <a:t>07/09/2021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00BC1C-9B8F-4283-921E-0CAB1F8E9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FC77301-2A4B-48FE-BECD-3479E44C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809E-0636-4DF6-B31F-6D99129B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06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C7896FC-B0F3-435F-BFD3-9BAA80EF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ABA101-2C06-4527-91C3-0730AA845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E36817-E544-4E6A-9760-6BC577B35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B3C5E-6B6A-4220-B356-C06D53601D5C}" type="datetimeFigureOut">
              <a:rPr lang="it-IT" smtClean="0"/>
              <a:t>07/09/2021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C1DE84-EFB8-4099-847D-F330FBDDA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ED1560-344B-4A38-B1B0-E39798DC6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9809E-0636-4DF6-B31F-6D99129B47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26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6">
            <a:extLst>
              <a:ext uri="{FF2B5EF4-FFF2-40B4-BE49-F238E27FC236}">
                <a16:creationId xmlns:a16="http://schemas.microsoft.com/office/drawing/2014/main" id="{ADB1C51E-06EA-42BC-BD80-E81F17116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766561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4BB4B1B-FBBB-47B2-B996-27DF349D30B3}"/>
              </a:ext>
            </a:extLst>
          </p:cNvPr>
          <p:cNvSpPr txBox="1"/>
          <p:nvPr/>
        </p:nvSpPr>
        <p:spPr>
          <a:xfrm>
            <a:off x="6854910" y="284645"/>
            <a:ext cx="5230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INTRODUZIONE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AL CAMMINO SINODALE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2EAD92-E1DD-45D0-99E1-9385BC5A2943}"/>
              </a:ext>
            </a:extLst>
          </p:cNvPr>
          <p:cNvSpPr txBox="1"/>
          <p:nvPr/>
        </p:nvSpPr>
        <p:spPr>
          <a:xfrm>
            <a:off x="6766560" y="2583906"/>
            <a:ext cx="54068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 SPIRITO GUIDA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 NOSTRI PASSI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F54731D-88E1-462F-BB45-9FAD54D7DD5D}"/>
              </a:ext>
            </a:extLst>
          </p:cNvPr>
          <p:cNvSpPr txBox="1"/>
          <p:nvPr/>
        </p:nvSpPr>
        <p:spPr>
          <a:xfrm>
            <a:off x="6961810" y="6373300"/>
            <a:ext cx="5230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settembre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916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23AA7ED7-D66D-40FF-9450-125F30901545}"/>
              </a:ext>
            </a:extLst>
          </p:cNvPr>
          <p:cNvSpPr txBox="1"/>
          <p:nvPr/>
        </p:nvSpPr>
        <p:spPr>
          <a:xfrm>
            <a:off x="1059571" y="2886919"/>
            <a:ext cx="280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RUOLI DESIGNATI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FF211B6-9637-4058-B3B9-2BAFAC3E53C7}"/>
              </a:ext>
            </a:extLst>
          </p:cNvPr>
          <p:cNvSpPr txBox="1"/>
          <p:nvPr/>
        </p:nvSpPr>
        <p:spPr>
          <a:xfrm>
            <a:off x="8404673" y="2899322"/>
            <a:ext cx="343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RETI DI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1C101B-E185-4DC4-89E8-CE97F124A20C}"/>
              </a:ext>
            </a:extLst>
          </p:cNvPr>
          <p:cNvSpPr txBox="1"/>
          <p:nvPr/>
        </p:nvSpPr>
        <p:spPr>
          <a:xfrm>
            <a:off x="765702" y="4270128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SEGRETERIE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E72582D-9AFB-4C71-9926-5872D21B4233}"/>
              </a:ext>
            </a:extLst>
          </p:cNvPr>
          <p:cNvSpPr txBox="1"/>
          <p:nvPr/>
        </p:nvSpPr>
        <p:spPr>
          <a:xfrm>
            <a:off x="765701" y="4843152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EC8FF9C-9D51-4B4F-A238-2F642443B3D8}"/>
              </a:ext>
            </a:extLst>
          </p:cNvPr>
          <p:cNvSpPr txBox="1"/>
          <p:nvPr/>
        </p:nvSpPr>
        <p:spPr>
          <a:xfrm>
            <a:off x="765700" y="5416176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ISTITUZIONI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39523C7-CBDD-410A-83C6-1A3C61524167}"/>
              </a:ext>
            </a:extLst>
          </p:cNvPr>
          <p:cNvSpPr txBox="1"/>
          <p:nvPr/>
        </p:nvSpPr>
        <p:spPr>
          <a:xfrm>
            <a:off x="8450656" y="4311224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PICCOLI GRUPPI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9F2AD20-5B30-4838-AF85-1288676A256F}"/>
              </a:ext>
            </a:extLst>
          </p:cNvPr>
          <p:cNvSpPr txBox="1"/>
          <p:nvPr/>
        </p:nvSpPr>
        <p:spPr>
          <a:xfrm>
            <a:off x="8450655" y="4884248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FACILITATORI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6F7FC69-2CE5-4FAA-8959-6FD7D2FF0BF5}"/>
              </a:ext>
            </a:extLst>
          </p:cNvPr>
          <p:cNvSpPr txBox="1"/>
          <p:nvPr/>
        </p:nvSpPr>
        <p:spPr>
          <a:xfrm>
            <a:off x="8450654" y="5457272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TESSITORI E CUSTODI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Segnaposto contenuto 6">
            <a:extLst>
              <a:ext uri="{FF2B5EF4-FFF2-40B4-BE49-F238E27FC236}">
                <a16:creationId xmlns:a16="http://schemas.microsoft.com/office/drawing/2014/main" id="{A5031F64-FD9C-40F8-AE13-0993767AE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1" r="648" b="50932"/>
          <a:stretch/>
        </p:blipFill>
        <p:spPr>
          <a:xfrm>
            <a:off x="-1" y="-33914"/>
            <a:ext cx="12192001" cy="2311685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46735CE-CF4A-4437-AE99-72754B0C1BB7}"/>
              </a:ext>
            </a:extLst>
          </p:cNvPr>
          <p:cNvSpPr txBox="1"/>
          <p:nvPr/>
        </p:nvSpPr>
        <p:spPr>
          <a:xfrm>
            <a:off x="7725317" y="684417"/>
            <a:ext cx="11281356" cy="14465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ATTORI</a:t>
            </a:r>
            <a:endParaRPr kumimoji="0" lang="it-IT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37114AEE-8584-4CF5-82FE-69FD486344F4}"/>
              </a:ext>
            </a:extLst>
          </p:cNvPr>
          <p:cNvSpPr/>
          <p:nvPr/>
        </p:nvSpPr>
        <p:spPr>
          <a:xfrm>
            <a:off x="5229546" y="4187934"/>
            <a:ext cx="1869052" cy="1146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92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6">
            <a:extLst>
              <a:ext uri="{FF2B5EF4-FFF2-40B4-BE49-F238E27FC236}">
                <a16:creationId xmlns:a16="http://schemas.microsoft.com/office/drawing/2014/main" id="{55707BE1-E715-4879-B5CA-0A178029B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" b="44860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E132F5A-903F-4004-9735-B2EBA4F55BA7}"/>
              </a:ext>
            </a:extLst>
          </p:cNvPr>
          <p:cNvSpPr/>
          <p:nvPr/>
        </p:nvSpPr>
        <p:spPr>
          <a:xfrm>
            <a:off x="0" y="-1"/>
            <a:ext cx="1219200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BA080E-CDB7-4307-9D38-FAA6B0E9D811}"/>
              </a:ext>
            </a:extLst>
          </p:cNvPr>
          <p:cNvSpPr txBox="1"/>
          <p:nvPr/>
        </p:nvSpPr>
        <p:spPr>
          <a:xfrm>
            <a:off x="194364" y="105749"/>
            <a:ext cx="10699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ITINERARIO DEL CAMMINO</a:t>
            </a:r>
            <a:endParaRPr kumimoji="0" lang="it-IT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659C0E-C4C7-4A29-A39D-807E8606657B}"/>
              </a:ext>
            </a:extLst>
          </p:cNvPr>
          <p:cNvSpPr txBox="1"/>
          <p:nvPr/>
        </p:nvSpPr>
        <p:spPr>
          <a:xfrm>
            <a:off x="194364" y="1306078"/>
            <a:ext cx="10699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1D4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CARATTERISTICHE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1D4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175DA3-0088-4EA5-AA67-E14E0AA63E01}"/>
              </a:ext>
            </a:extLst>
          </p:cNvPr>
          <p:cNvSpPr txBox="1"/>
          <p:nvPr/>
        </p:nvSpPr>
        <p:spPr>
          <a:xfrm>
            <a:off x="189107" y="2355674"/>
            <a:ext cx="6392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PROPOSTA PER TUTTI CON TAPPE CONDIVISE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12B16D9-1FDF-4E0C-B97A-DE092B28DB69}"/>
              </a:ext>
            </a:extLst>
          </p:cNvPr>
          <p:cNvSpPr txBox="1"/>
          <p:nvPr/>
        </p:nvSpPr>
        <p:spPr>
          <a:xfrm>
            <a:off x="189107" y="4337588"/>
            <a:ext cx="4999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TEMPI E MODALITÀ DIVERSE PER OGNI UP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D68DC7E-E3C1-4A7A-A6AD-AACCFEE32BAC}"/>
              </a:ext>
            </a:extLst>
          </p:cNvPr>
          <p:cNvSpPr txBox="1"/>
          <p:nvPr/>
        </p:nvSpPr>
        <p:spPr>
          <a:xfrm>
            <a:off x="7003861" y="3898052"/>
            <a:ext cx="6820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2021 - 2022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ASCOLTO E RICERCA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555D2DB-E280-48BB-8457-9DA60B34B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0"/>
          <a:stretch/>
        </p:blipFill>
        <p:spPr>
          <a:xfrm>
            <a:off x="6581325" y="1008833"/>
            <a:ext cx="3482961" cy="284106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9886354-D041-4BF9-BB3C-0D1957E71C84}"/>
              </a:ext>
            </a:extLst>
          </p:cNvPr>
          <p:cNvSpPr txBox="1"/>
          <p:nvPr/>
        </p:nvSpPr>
        <p:spPr>
          <a:xfrm>
            <a:off x="7003861" y="5204130"/>
            <a:ext cx="6820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2022 - 2023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PROPOSTA</a:t>
            </a:r>
          </a:p>
        </p:txBody>
      </p:sp>
    </p:spTree>
    <p:extLst>
      <p:ext uri="{BB962C8B-B14F-4D97-AF65-F5344CB8AC3E}">
        <p14:creationId xmlns:p14="http://schemas.microsoft.com/office/powerpoint/2010/main" val="16258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6">
            <a:extLst>
              <a:ext uri="{FF2B5EF4-FFF2-40B4-BE49-F238E27FC236}">
                <a16:creationId xmlns:a16="http://schemas.microsoft.com/office/drawing/2014/main" id="{55707BE1-E715-4879-B5CA-0A178029B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" b="44860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E132F5A-903F-4004-9735-B2EBA4F55BA7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BA080E-CDB7-4307-9D38-FAA6B0E9D811}"/>
              </a:ext>
            </a:extLst>
          </p:cNvPr>
          <p:cNvSpPr txBox="1"/>
          <p:nvPr/>
        </p:nvSpPr>
        <p:spPr>
          <a:xfrm>
            <a:off x="194364" y="105749"/>
            <a:ext cx="10699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ITINERARIO DEL CAMMINO</a:t>
            </a:r>
            <a:endParaRPr kumimoji="0" lang="it-IT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659C0E-C4C7-4A29-A39D-807E8606657B}"/>
              </a:ext>
            </a:extLst>
          </p:cNvPr>
          <p:cNvSpPr txBox="1"/>
          <p:nvPr/>
        </p:nvSpPr>
        <p:spPr>
          <a:xfrm>
            <a:off x="194364" y="1306078"/>
            <a:ext cx="10699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srgbClr val="1D4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CARATTERISTICHE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srgbClr val="1D4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D68DC7E-E3C1-4A7A-A6AD-AACCFEE32BAC}"/>
              </a:ext>
            </a:extLst>
          </p:cNvPr>
          <p:cNvSpPr txBox="1"/>
          <p:nvPr/>
        </p:nvSpPr>
        <p:spPr>
          <a:xfrm>
            <a:off x="183275" y="3187716"/>
            <a:ext cx="74968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FINALITÀ NON SARÀ UN DOCUMENTO QUANTO INVECE      LA RI-TESSITURA DELLE COMUNITÀ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555D2DB-E280-48BB-8457-9DA60B34B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0"/>
          <a:stretch/>
        </p:blipFill>
        <p:spPr>
          <a:xfrm>
            <a:off x="6581325" y="1008833"/>
            <a:ext cx="3482961" cy="28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36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6">
            <a:extLst>
              <a:ext uri="{FF2B5EF4-FFF2-40B4-BE49-F238E27FC236}">
                <a16:creationId xmlns:a16="http://schemas.microsoft.com/office/drawing/2014/main" id="{55707BE1-E715-4879-B5CA-0A178029B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" b="44860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E132F5A-903F-4004-9735-B2EBA4F55BA7}"/>
              </a:ext>
            </a:extLst>
          </p:cNvPr>
          <p:cNvSpPr/>
          <p:nvPr/>
        </p:nvSpPr>
        <p:spPr>
          <a:xfrm>
            <a:off x="0" y="-1"/>
            <a:ext cx="1219200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9886354-D041-4BF9-BB3C-0D1957E71C84}"/>
              </a:ext>
            </a:extLst>
          </p:cNvPr>
          <p:cNvSpPr txBox="1"/>
          <p:nvPr/>
        </p:nvSpPr>
        <p:spPr>
          <a:xfrm>
            <a:off x="5210634" y="4679511"/>
            <a:ext cx="6820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2022 - 2023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555D2DB-E280-48BB-8457-9DA60B34B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0"/>
          <a:stretch/>
        </p:blipFill>
        <p:spPr>
          <a:xfrm>
            <a:off x="8808351" y="139581"/>
            <a:ext cx="3482961" cy="284106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BA080E-CDB7-4307-9D38-FAA6B0E9D811}"/>
              </a:ext>
            </a:extLst>
          </p:cNvPr>
          <p:cNvSpPr txBox="1"/>
          <p:nvPr/>
        </p:nvSpPr>
        <p:spPr>
          <a:xfrm>
            <a:off x="194364" y="105749"/>
            <a:ext cx="10699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ITINERARIO DEL CAMMINO</a:t>
            </a:r>
            <a:endParaRPr kumimoji="0" lang="it-IT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D68DC7E-E3C1-4A7A-A6AD-AACCFEE32BAC}"/>
              </a:ext>
            </a:extLst>
          </p:cNvPr>
          <p:cNvSpPr txBox="1"/>
          <p:nvPr/>
        </p:nvSpPr>
        <p:spPr>
          <a:xfrm>
            <a:off x="194363" y="1343114"/>
            <a:ext cx="682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it-IT" sz="2400" b="1" dirty="0">
                <a:solidFill>
                  <a:prstClr val="black"/>
                </a:solidFill>
                <a:latin typeface="Calibri" panose="020F0502020204030204"/>
              </a:rPr>
              <a:t>Settembre - Ottobre 2021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D15D0F-04AD-4E14-BA5C-91BED491761B}"/>
              </a:ext>
            </a:extLst>
          </p:cNvPr>
          <p:cNvSpPr txBox="1"/>
          <p:nvPr/>
        </p:nvSpPr>
        <p:spPr>
          <a:xfrm>
            <a:off x="194363" y="1826943"/>
            <a:ext cx="3093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it-IT" sz="2800" b="1" dirty="0">
                <a:solidFill>
                  <a:srgbClr val="1D4999"/>
                </a:solidFill>
                <a:latin typeface="Calibri" panose="020F0502020204030204"/>
              </a:rPr>
              <a:t>FASE DI AVVIO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0E250E1-78DF-4968-B999-5484F491E57C}"/>
              </a:ext>
            </a:extLst>
          </p:cNvPr>
          <p:cNvSpPr txBox="1"/>
          <p:nvPr/>
        </p:nvSpPr>
        <p:spPr>
          <a:xfrm>
            <a:off x="209372" y="4542069"/>
            <a:ext cx="6820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it-IT" sz="2800" b="1" dirty="0">
                <a:solidFill>
                  <a:srgbClr val="1D4999"/>
                </a:solidFill>
                <a:latin typeface="Calibri" panose="020F0502020204030204"/>
              </a:rPr>
              <a:t>FASE PREPARATORIA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CA99CBC-CD8B-4BBC-AEA3-50BD2D8DC4EC}"/>
              </a:ext>
            </a:extLst>
          </p:cNvPr>
          <p:cNvSpPr txBox="1"/>
          <p:nvPr/>
        </p:nvSpPr>
        <p:spPr>
          <a:xfrm>
            <a:off x="5210636" y="1802056"/>
            <a:ext cx="6820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it-IT" sz="2800" b="1" dirty="0">
                <a:solidFill>
                  <a:srgbClr val="1D4999"/>
                </a:solidFill>
                <a:latin typeface="Calibri" panose="020F0502020204030204"/>
              </a:rPr>
              <a:t>ASCOLTO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8B89678-BFA1-4B3D-9C99-F37ED55888E9}"/>
              </a:ext>
            </a:extLst>
          </p:cNvPr>
          <p:cNvSpPr txBox="1"/>
          <p:nvPr/>
        </p:nvSpPr>
        <p:spPr>
          <a:xfrm>
            <a:off x="5210635" y="3190388"/>
            <a:ext cx="6820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it-IT" sz="2800" b="1" dirty="0">
                <a:solidFill>
                  <a:srgbClr val="1D4999"/>
                </a:solidFill>
                <a:latin typeface="Calibri" panose="020F0502020204030204"/>
              </a:rPr>
              <a:t>RICERCA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E71B5CC-FFB8-4E57-A188-CC905A56C6C0}"/>
              </a:ext>
            </a:extLst>
          </p:cNvPr>
          <p:cNvSpPr txBox="1"/>
          <p:nvPr/>
        </p:nvSpPr>
        <p:spPr>
          <a:xfrm>
            <a:off x="5329626" y="5387527"/>
            <a:ext cx="6820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it-IT" sz="2800" b="1" dirty="0">
                <a:solidFill>
                  <a:srgbClr val="1D4999"/>
                </a:solidFill>
                <a:latin typeface="Calibri" panose="020F0502020204030204"/>
              </a:rPr>
              <a:t>PROPOSTA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4F33A533-138D-4575-B354-3B07B12CD4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1" t="24571" r="28902" b="41205"/>
          <a:stretch/>
        </p:blipFill>
        <p:spPr>
          <a:xfrm rot="10800000">
            <a:off x="311020" y="2359379"/>
            <a:ext cx="632903" cy="520958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74BA352-5686-4759-AF5E-40818CB56E46}"/>
              </a:ext>
            </a:extLst>
          </p:cNvPr>
          <p:cNvSpPr txBox="1"/>
          <p:nvPr/>
        </p:nvSpPr>
        <p:spPr>
          <a:xfrm>
            <a:off x="943924" y="2374382"/>
            <a:ext cx="3093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dirty="0">
                <a:solidFill>
                  <a:srgbClr val="C00000"/>
                </a:solidFill>
                <a:latin typeface="Calibri" panose="020F0502020204030204"/>
              </a:rPr>
              <a:t>CONDIVIDERE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D5E36699-ECFC-47CB-B2FB-D5A3231457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1" t="24571" r="28902" b="41205"/>
          <a:stretch/>
        </p:blipFill>
        <p:spPr>
          <a:xfrm rot="10800000">
            <a:off x="627472" y="2857432"/>
            <a:ext cx="632903" cy="520958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9C31891-FC68-4160-A3AD-152C29CF1BFF}"/>
              </a:ext>
            </a:extLst>
          </p:cNvPr>
          <p:cNvSpPr txBox="1"/>
          <p:nvPr/>
        </p:nvSpPr>
        <p:spPr>
          <a:xfrm>
            <a:off x="1261871" y="2869913"/>
            <a:ext cx="3093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dirty="0">
                <a:solidFill>
                  <a:srgbClr val="C00000"/>
                </a:solidFill>
                <a:latin typeface="Calibri" panose="020F0502020204030204"/>
              </a:rPr>
              <a:t>CELEBRARE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5B927CF9-F11A-4FDC-A4FA-4F557C0EB5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1" t="24571" r="28902" b="41205"/>
          <a:stretch/>
        </p:blipFill>
        <p:spPr>
          <a:xfrm rot="10800000">
            <a:off x="326030" y="5047347"/>
            <a:ext cx="632903" cy="520958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2D8A58F-C5E3-43CF-8D7C-2CF59EDAD8E9}"/>
              </a:ext>
            </a:extLst>
          </p:cNvPr>
          <p:cNvSpPr txBox="1"/>
          <p:nvPr/>
        </p:nvSpPr>
        <p:spPr>
          <a:xfrm>
            <a:off x="958934" y="5062350"/>
            <a:ext cx="3093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dirty="0">
                <a:solidFill>
                  <a:srgbClr val="C00000"/>
                </a:solidFill>
                <a:latin typeface="Calibri" panose="020F0502020204030204"/>
              </a:rPr>
              <a:t>FORMAZIONE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71364D11-167A-47A0-968E-006F2EE921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1" t="24571" r="28902" b="41205"/>
          <a:stretch/>
        </p:blipFill>
        <p:spPr>
          <a:xfrm rot="10800000">
            <a:off x="5210635" y="2310128"/>
            <a:ext cx="632903" cy="520958"/>
          </a:xfrm>
          <a:prstGeom prst="rect">
            <a:avLst/>
          </a:prstGeom>
        </p:spPr>
      </p:pic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D1A38D9-F24A-48AE-9D82-ED36A0FDA82A}"/>
              </a:ext>
            </a:extLst>
          </p:cNvPr>
          <p:cNvSpPr txBox="1"/>
          <p:nvPr/>
        </p:nvSpPr>
        <p:spPr>
          <a:xfrm>
            <a:off x="5944684" y="2440829"/>
            <a:ext cx="572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dirty="0">
                <a:solidFill>
                  <a:srgbClr val="C00000"/>
                </a:solidFill>
                <a:latin typeface="Calibri" panose="020F0502020204030204"/>
              </a:rPr>
              <a:t>SOGNO MISSIONARIO 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C3C83CF1-85FE-48D4-8326-3EA6A812CC6A}"/>
              </a:ext>
            </a:extLst>
          </p:cNvPr>
          <p:cNvSpPr txBox="1"/>
          <p:nvPr/>
        </p:nvSpPr>
        <p:spPr>
          <a:xfrm>
            <a:off x="194362" y="4029216"/>
            <a:ext cx="682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it-IT" sz="2400" b="1" dirty="0">
                <a:solidFill>
                  <a:prstClr val="black"/>
                </a:solidFill>
                <a:latin typeface="Calibri" panose="020F0502020204030204"/>
              </a:rPr>
              <a:t>Ottobre 2021 - Gennaio 2022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4FC58C57-6D1D-4920-A6C5-06BCDE3A5C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1" t="24571" r="28902" b="41205"/>
          <a:stretch/>
        </p:blipFill>
        <p:spPr>
          <a:xfrm rot="10800000">
            <a:off x="5329626" y="3763980"/>
            <a:ext cx="632903" cy="520958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23CD98E-0BC9-47B2-8D9D-F5B45A8AD446}"/>
              </a:ext>
            </a:extLst>
          </p:cNvPr>
          <p:cNvSpPr txBox="1"/>
          <p:nvPr/>
        </p:nvSpPr>
        <p:spPr>
          <a:xfrm>
            <a:off x="6063675" y="3894681"/>
            <a:ext cx="572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dirty="0">
                <a:solidFill>
                  <a:srgbClr val="C00000"/>
                </a:solidFill>
                <a:latin typeface="Calibri" panose="020F0502020204030204"/>
              </a:rPr>
              <a:t>ORIZZONTE PASTORALE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739F37C-FC9B-4435-B4CF-B0F4DAFAF866}"/>
              </a:ext>
            </a:extLst>
          </p:cNvPr>
          <p:cNvSpPr txBox="1"/>
          <p:nvPr/>
        </p:nvSpPr>
        <p:spPr>
          <a:xfrm>
            <a:off x="5049857" y="1349655"/>
            <a:ext cx="6820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it-IT" sz="2400" b="1" dirty="0">
                <a:solidFill>
                  <a:prstClr val="black"/>
                </a:solidFill>
                <a:latin typeface="Calibri" panose="020F0502020204030204"/>
              </a:rPr>
              <a:t>Da gennaio 2022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DDF4E8D4-86D3-406C-8D2F-70F6333E6E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1" t="24571" r="28902" b="41205"/>
          <a:stretch/>
        </p:blipFill>
        <p:spPr>
          <a:xfrm rot="10800000">
            <a:off x="5329626" y="5985674"/>
            <a:ext cx="632903" cy="520958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96C5827-EC9B-40FE-9D8F-2BE569EBB09D}"/>
              </a:ext>
            </a:extLst>
          </p:cNvPr>
          <p:cNvSpPr txBox="1"/>
          <p:nvPr/>
        </p:nvSpPr>
        <p:spPr>
          <a:xfrm>
            <a:off x="6063675" y="6116375"/>
            <a:ext cx="572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dirty="0">
                <a:solidFill>
                  <a:srgbClr val="C00000"/>
                </a:solidFill>
                <a:latin typeface="Calibri" panose="020F0502020204030204"/>
              </a:rPr>
              <a:t>SPERIMENTAZIONE</a:t>
            </a:r>
          </a:p>
        </p:txBody>
      </p:sp>
    </p:spTree>
    <p:extLst>
      <p:ext uri="{BB962C8B-B14F-4D97-AF65-F5344CB8AC3E}">
        <p14:creationId xmlns:p14="http://schemas.microsoft.com/office/powerpoint/2010/main" val="3115832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6">
            <a:extLst>
              <a:ext uri="{FF2B5EF4-FFF2-40B4-BE49-F238E27FC236}">
                <a16:creationId xmlns:a16="http://schemas.microsoft.com/office/drawing/2014/main" id="{55707BE1-E715-4879-B5CA-0A178029B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" b="44860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E132F5A-903F-4004-9735-B2EBA4F55BA7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BA080E-CDB7-4307-9D38-FAA6B0E9D811}"/>
              </a:ext>
            </a:extLst>
          </p:cNvPr>
          <p:cNvSpPr txBox="1"/>
          <p:nvPr/>
        </p:nvSpPr>
        <p:spPr>
          <a:xfrm>
            <a:off x="194364" y="105749"/>
            <a:ext cx="10699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ITINERARIO DEL CAMMINO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659C0E-C4C7-4A29-A39D-807E8606657B}"/>
              </a:ext>
            </a:extLst>
          </p:cNvPr>
          <p:cNvSpPr txBox="1"/>
          <p:nvPr/>
        </p:nvSpPr>
        <p:spPr>
          <a:xfrm>
            <a:off x="194364" y="673663"/>
            <a:ext cx="10699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>
                <a:ln>
                  <a:noFill/>
                </a:ln>
                <a:solidFill>
                  <a:srgbClr val="1D4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FASE DI AVVIO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rgbClr val="1D4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175DA3-0088-4EA5-AA67-E14E0AA63E01}"/>
              </a:ext>
            </a:extLst>
          </p:cNvPr>
          <p:cNvSpPr txBox="1"/>
          <p:nvPr/>
        </p:nvSpPr>
        <p:spPr>
          <a:xfrm>
            <a:off x="199336" y="1921919"/>
            <a:ext cx="55570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D4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SETTEMBRE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GIORNATA PREPARATORIA VERSO IL CAMMINO SINODALE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9D9097B0-E824-4170-813C-C12C1B2DC457}"/>
              </a:ext>
            </a:extLst>
          </p:cNvPr>
          <p:cNvGrpSpPr/>
          <p:nvPr/>
        </p:nvGrpSpPr>
        <p:grpSpPr>
          <a:xfrm>
            <a:off x="7050931" y="2687320"/>
            <a:ext cx="3482961" cy="1900237"/>
            <a:chOff x="-5662572" y="273642"/>
            <a:chExt cx="2693300" cy="1622765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F3C8ED80-9CB5-4147-ACAA-E2D8874BA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6" b="22461"/>
            <a:stretch/>
          </p:blipFill>
          <p:spPr>
            <a:xfrm>
              <a:off x="-5662572" y="273642"/>
              <a:ext cx="2693300" cy="1622765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008445EC-F458-4747-9601-1DAF092BA095}"/>
                </a:ext>
              </a:extLst>
            </p:cNvPr>
            <p:cNvSpPr txBox="1"/>
            <p:nvPr/>
          </p:nvSpPr>
          <p:spPr>
            <a:xfrm>
              <a:off x="-5534041" y="913344"/>
              <a:ext cx="2364610" cy="499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D4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CONDIVIDERE</a:t>
              </a:r>
            </a:p>
          </p:txBody>
        </p:sp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0C1C9E7-36F5-4C09-AFD6-CA51B6BACC37}"/>
              </a:ext>
            </a:extLst>
          </p:cNvPr>
          <p:cNvSpPr txBox="1"/>
          <p:nvPr/>
        </p:nvSpPr>
        <p:spPr>
          <a:xfrm>
            <a:off x="194364" y="3551087"/>
            <a:ext cx="49960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D4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12-19 SETTEMBRE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SETTIMANA DIOCESANA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DELLA CHIESA MANTOVANA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F7C9DC2-97A3-4D75-8243-7036EF13BADF}"/>
              </a:ext>
            </a:extLst>
          </p:cNvPr>
          <p:cNvSpPr txBox="1"/>
          <p:nvPr/>
        </p:nvSpPr>
        <p:spPr>
          <a:xfrm>
            <a:off x="194364" y="5175650"/>
            <a:ext cx="54414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D4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 OTTOBRE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CELEBRAZIONE DI APERTURA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 CAMMINO SINODALE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8B9D45C-D3D2-4A57-B62F-BDBE34E4C5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0"/>
          <a:stretch/>
        </p:blipFill>
        <p:spPr>
          <a:xfrm>
            <a:off x="8853111" y="-132496"/>
            <a:ext cx="3482961" cy="2841066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252899FE-BE84-48FC-879F-F220FD9329B3}"/>
              </a:ext>
            </a:extLst>
          </p:cNvPr>
          <p:cNvGrpSpPr/>
          <p:nvPr/>
        </p:nvGrpSpPr>
        <p:grpSpPr>
          <a:xfrm>
            <a:off x="7050932" y="4691933"/>
            <a:ext cx="3482961" cy="1900237"/>
            <a:chOff x="-5662572" y="273642"/>
            <a:chExt cx="2693300" cy="1622765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C6D1BD2C-0ECA-483F-B872-A8C96AA61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6" b="22461"/>
            <a:stretch/>
          </p:blipFill>
          <p:spPr>
            <a:xfrm>
              <a:off x="-5662572" y="273642"/>
              <a:ext cx="2693300" cy="1622765"/>
            </a:xfrm>
            <a:prstGeom prst="rect">
              <a:avLst/>
            </a:prstGeom>
          </p:spPr>
        </p:pic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0DCF235D-7F13-4758-B864-C861E95FD272}"/>
                </a:ext>
              </a:extLst>
            </p:cNvPr>
            <p:cNvSpPr txBox="1"/>
            <p:nvPr/>
          </p:nvSpPr>
          <p:spPr>
            <a:xfrm>
              <a:off x="-5534041" y="913344"/>
              <a:ext cx="2364610" cy="499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D4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CELEBRARE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714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6">
            <a:extLst>
              <a:ext uri="{FF2B5EF4-FFF2-40B4-BE49-F238E27FC236}">
                <a16:creationId xmlns:a16="http://schemas.microsoft.com/office/drawing/2014/main" id="{55707BE1-E715-4879-B5CA-0A178029B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" b="44860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E132F5A-903F-4004-9735-B2EBA4F55BA7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BA080E-CDB7-4307-9D38-FAA6B0E9D811}"/>
              </a:ext>
            </a:extLst>
          </p:cNvPr>
          <p:cNvSpPr txBox="1"/>
          <p:nvPr/>
        </p:nvSpPr>
        <p:spPr>
          <a:xfrm>
            <a:off x="194364" y="105749"/>
            <a:ext cx="10699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ITINERARIO DEL CAMMINO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659C0E-C4C7-4A29-A39D-807E8606657B}"/>
              </a:ext>
            </a:extLst>
          </p:cNvPr>
          <p:cNvSpPr txBox="1"/>
          <p:nvPr/>
        </p:nvSpPr>
        <p:spPr>
          <a:xfrm>
            <a:off x="194364" y="673663"/>
            <a:ext cx="10699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>
                <a:ln>
                  <a:noFill/>
                </a:ln>
                <a:solidFill>
                  <a:srgbClr val="1D4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FASE PREPARATORIA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rgbClr val="1D4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175DA3-0088-4EA5-AA67-E14E0AA63E01}"/>
              </a:ext>
            </a:extLst>
          </p:cNvPr>
          <p:cNvSpPr txBox="1"/>
          <p:nvPr/>
        </p:nvSpPr>
        <p:spPr>
          <a:xfrm>
            <a:off x="199337" y="1921919"/>
            <a:ext cx="54745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D4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OTTOBRE 2021 - GENNAIO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1D49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TEMPO PER CREARE CONDIZIONI FAVOREVOLI ALL’AVVIO DEL CAMMINO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9D9097B0-E824-4170-813C-C12C1B2DC457}"/>
              </a:ext>
            </a:extLst>
          </p:cNvPr>
          <p:cNvGrpSpPr/>
          <p:nvPr/>
        </p:nvGrpSpPr>
        <p:grpSpPr>
          <a:xfrm>
            <a:off x="7050931" y="2687320"/>
            <a:ext cx="3482961" cy="1900237"/>
            <a:chOff x="-5662572" y="273642"/>
            <a:chExt cx="2693300" cy="1622765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F3C8ED80-9CB5-4147-ACAA-E2D8874BA8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6" b="22461"/>
            <a:stretch/>
          </p:blipFill>
          <p:spPr>
            <a:xfrm>
              <a:off x="-5662572" y="273642"/>
              <a:ext cx="2693300" cy="1622765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008445EC-F458-4747-9601-1DAF092BA095}"/>
                </a:ext>
              </a:extLst>
            </p:cNvPr>
            <p:cNvSpPr txBox="1"/>
            <p:nvPr/>
          </p:nvSpPr>
          <p:spPr>
            <a:xfrm>
              <a:off x="-5534041" y="913344"/>
              <a:ext cx="2364610" cy="499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D4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CHIAREZZA</a:t>
              </a:r>
            </a:p>
          </p:txBody>
        </p:sp>
      </p:grpSp>
      <p:pic>
        <p:nvPicPr>
          <p:cNvPr id="17" name="Immagine 16">
            <a:extLst>
              <a:ext uri="{FF2B5EF4-FFF2-40B4-BE49-F238E27FC236}">
                <a16:creationId xmlns:a16="http://schemas.microsoft.com/office/drawing/2014/main" id="{68B9D45C-D3D2-4A57-B62F-BDBE34E4C5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0"/>
          <a:stretch/>
        </p:blipFill>
        <p:spPr>
          <a:xfrm>
            <a:off x="8853111" y="-132496"/>
            <a:ext cx="3482961" cy="2841066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252899FE-BE84-48FC-879F-F220FD9329B3}"/>
              </a:ext>
            </a:extLst>
          </p:cNvPr>
          <p:cNvGrpSpPr/>
          <p:nvPr/>
        </p:nvGrpSpPr>
        <p:grpSpPr>
          <a:xfrm>
            <a:off x="7050932" y="4691933"/>
            <a:ext cx="3482961" cy="1900237"/>
            <a:chOff x="-5662572" y="273642"/>
            <a:chExt cx="2693300" cy="1622765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C6D1BD2C-0ECA-483F-B872-A8C96AA61F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6" b="22461"/>
            <a:stretch/>
          </p:blipFill>
          <p:spPr>
            <a:xfrm>
              <a:off x="-5662572" y="273642"/>
              <a:ext cx="2693300" cy="1622765"/>
            </a:xfrm>
            <a:prstGeom prst="rect">
              <a:avLst/>
            </a:prstGeom>
          </p:spPr>
        </p:pic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0DCF235D-7F13-4758-B864-C861E95FD272}"/>
                </a:ext>
              </a:extLst>
            </p:cNvPr>
            <p:cNvSpPr txBox="1"/>
            <p:nvPr/>
          </p:nvSpPr>
          <p:spPr>
            <a:xfrm>
              <a:off x="-5534041" y="913344"/>
              <a:ext cx="2364610" cy="499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D4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SICUREZZA</a:t>
              </a:r>
            </a:p>
          </p:txBody>
        </p: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374AAF08-8E08-4A66-8A74-483E1B466E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1" t="24571" r="28902" b="41205"/>
          <a:stretch/>
        </p:blipFill>
        <p:spPr>
          <a:xfrm rot="10800000">
            <a:off x="7058184" y="3170573"/>
            <a:ext cx="632903" cy="520958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8F3F2EB-08B3-49F8-973C-18E2C9F6B867}"/>
              </a:ext>
            </a:extLst>
          </p:cNvPr>
          <p:cNvSpPr txBox="1"/>
          <p:nvPr/>
        </p:nvSpPr>
        <p:spPr>
          <a:xfrm>
            <a:off x="194364" y="4445649"/>
            <a:ext cx="71802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PROPOSTE FORMATIVE DEDICATE ALLE PERSONE CHE ACCOMPAGNERANNO   IL CAMMINO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6A3F7CA-CC65-4B7C-B3B5-9E66981F1025}"/>
              </a:ext>
            </a:extLst>
          </p:cNvPr>
          <p:cNvSpPr txBox="1"/>
          <p:nvPr/>
        </p:nvSpPr>
        <p:spPr>
          <a:xfrm>
            <a:off x="7884962" y="3161580"/>
            <a:ext cx="45063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25-26 OTTOBRE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Coordinatori, Moderatori, Curia e Centro Pastorale</a:t>
            </a:r>
          </a:p>
        </p:txBody>
      </p:sp>
    </p:spTree>
    <p:extLst>
      <p:ext uri="{BB962C8B-B14F-4D97-AF65-F5344CB8AC3E}">
        <p14:creationId xmlns:p14="http://schemas.microsoft.com/office/powerpoint/2010/main" val="397939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2" grpId="0"/>
      <p:bldP spid="2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6">
            <a:extLst>
              <a:ext uri="{FF2B5EF4-FFF2-40B4-BE49-F238E27FC236}">
                <a16:creationId xmlns:a16="http://schemas.microsoft.com/office/drawing/2014/main" id="{55707BE1-E715-4879-B5CA-0A178029B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" b="44860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E132F5A-903F-4004-9735-B2EBA4F55BA7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BA080E-CDB7-4307-9D38-FAA6B0E9D811}"/>
              </a:ext>
            </a:extLst>
          </p:cNvPr>
          <p:cNvSpPr txBox="1"/>
          <p:nvPr/>
        </p:nvSpPr>
        <p:spPr>
          <a:xfrm>
            <a:off x="194364" y="105749"/>
            <a:ext cx="10699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ITINERARIO DEL CAMMINO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659C0E-C4C7-4A29-A39D-807E8606657B}"/>
              </a:ext>
            </a:extLst>
          </p:cNvPr>
          <p:cNvSpPr txBox="1"/>
          <p:nvPr/>
        </p:nvSpPr>
        <p:spPr>
          <a:xfrm>
            <a:off x="194364" y="673663"/>
            <a:ext cx="10699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>
                <a:ln>
                  <a:noFill/>
                </a:ln>
                <a:solidFill>
                  <a:srgbClr val="1D4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FASE DI ASCOLTO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rgbClr val="1D4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175DA3-0088-4EA5-AA67-E14E0AA63E01}"/>
              </a:ext>
            </a:extLst>
          </p:cNvPr>
          <p:cNvSpPr txBox="1"/>
          <p:nvPr/>
        </p:nvSpPr>
        <p:spPr>
          <a:xfrm>
            <a:off x="199337" y="1921919"/>
            <a:ext cx="7175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D4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ALCUNI MOMENTI ESEMPLIFICATIVI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1D49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8B9D45C-D3D2-4A57-B62F-BDBE34E4C5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0"/>
          <a:stretch/>
        </p:blipFill>
        <p:spPr>
          <a:xfrm>
            <a:off x="8853111" y="-132496"/>
            <a:ext cx="3482961" cy="284106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74AAF08-8E08-4A66-8A74-483E1B466E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1" t="24571" r="28902" b="41205"/>
          <a:stretch/>
        </p:blipFill>
        <p:spPr>
          <a:xfrm rot="10800000">
            <a:off x="7318509" y="5216603"/>
            <a:ext cx="632903" cy="520958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8F3F2EB-08B3-49F8-973C-18E2C9F6B867}"/>
              </a:ext>
            </a:extLst>
          </p:cNvPr>
          <p:cNvSpPr txBox="1"/>
          <p:nvPr/>
        </p:nvSpPr>
        <p:spPr>
          <a:xfrm>
            <a:off x="194363" y="2833991"/>
            <a:ext cx="7180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RILETTURA DELL’ESPERIENZA DI FEDE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6A3F7CA-CC65-4B7C-B3B5-9E66981F1025}"/>
              </a:ext>
            </a:extLst>
          </p:cNvPr>
          <p:cNvSpPr txBox="1"/>
          <p:nvPr/>
        </p:nvSpPr>
        <p:spPr>
          <a:xfrm>
            <a:off x="8145287" y="5207610"/>
            <a:ext cx="450637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Elaborate dal Centro Pastorale insieme alle UP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07D97D6-8542-4D72-BFCB-BEDEAD45CC6F}"/>
              </a:ext>
            </a:extLst>
          </p:cNvPr>
          <p:cNvSpPr txBox="1"/>
          <p:nvPr/>
        </p:nvSpPr>
        <p:spPr>
          <a:xfrm>
            <a:off x="194363" y="4361904"/>
            <a:ext cx="71802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ASCOLTO DELLE PERSONE SULLA SOGLIA E DEL TERRITORIO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3D955AE5-7E83-4960-A277-D349B4FF7B21}"/>
              </a:ext>
            </a:extLst>
          </p:cNvPr>
          <p:cNvGrpSpPr/>
          <p:nvPr/>
        </p:nvGrpSpPr>
        <p:grpSpPr>
          <a:xfrm>
            <a:off x="7951412" y="2349573"/>
            <a:ext cx="4053385" cy="2833027"/>
            <a:chOff x="-5680710" y="213705"/>
            <a:chExt cx="2693300" cy="1622765"/>
          </a:xfrm>
        </p:grpSpPr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B1E356A4-D43A-42EC-9AEE-093272A34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6" b="22461"/>
            <a:stretch/>
          </p:blipFill>
          <p:spPr>
            <a:xfrm>
              <a:off x="-5680710" y="213705"/>
              <a:ext cx="2693300" cy="1622765"/>
            </a:xfrm>
            <a:prstGeom prst="rect">
              <a:avLst/>
            </a:prstGeom>
          </p:spPr>
        </p:pic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61128FAF-9334-4865-B4F5-1FD796E5375E}"/>
                </a:ext>
              </a:extLst>
            </p:cNvPr>
            <p:cNvSpPr txBox="1"/>
            <p:nvPr/>
          </p:nvSpPr>
          <p:spPr>
            <a:xfrm>
              <a:off x="-5516365" y="676996"/>
              <a:ext cx="2364610" cy="89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D4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VERSO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D4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UN SOGNO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D4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DI UP</a:t>
              </a:r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3A71354-130F-4CF5-8DEF-AAF46187D066}"/>
              </a:ext>
            </a:extLst>
          </p:cNvPr>
          <p:cNvSpPr txBox="1"/>
          <p:nvPr/>
        </p:nvSpPr>
        <p:spPr>
          <a:xfrm>
            <a:off x="194363" y="3628264"/>
            <a:ext cx="7180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ASCOLTO DELLA PAROLA DI DIO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8F7E32C-E73D-41C0-A3D2-AF00063BF37B}"/>
              </a:ext>
            </a:extLst>
          </p:cNvPr>
          <p:cNvSpPr txBox="1"/>
          <p:nvPr/>
        </p:nvSpPr>
        <p:spPr>
          <a:xfrm>
            <a:off x="194362" y="5587987"/>
            <a:ext cx="76905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ASCOLTO DEL MAGISTERO: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3200" b="1" dirty="0">
                <a:solidFill>
                  <a:prstClr val="black"/>
                </a:solidFill>
                <a:latin typeface="Calibri" panose="020F0502020204030204"/>
              </a:rPr>
              <a:t>    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EVANGELII</a:t>
            </a:r>
            <a:r>
              <a:rPr kumimoji="0" lang="it-IT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GAUDIUM E LIBRO SINODALE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519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6">
            <a:extLst>
              <a:ext uri="{FF2B5EF4-FFF2-40B4-BE49-F238E27FC236}">
                <a16:creationId xmlns:a16="http://schemas.microsoft.com/office/drawing/2014/main" id="{55707BE1-E715-4879-B5CA-0A178029B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" b="44860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E132F5A-903F-4004-9735-B2EBA4F55BA7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BA080E-CDB7-4307-9D38-FAA6B0E9D811}"/>
              </a:ext>
            </a:extLst>
          </p:cNvPr>
          <p:cNvSpPr txBox="1"/>
          <p:nvPr/>
        </p:nvSpPr>
        <p:spPr>
          <a:xfrm>
            <a:off x="194364" y="105749"/>
            <a:ext cx="10699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ITINERARIO DEL CAMMINO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659C0E-C4C7-4A29-A39D-807E8606657B}"/>
              </a:ext>
            </a:extLst>
          </p:cNvPr>
          <p:cNvSpPr txBox="1"/>
          <p:nvPr/>
        </p:nvSpPr>
        <p:spPr>
          <a:xfrm>
            <a:off x="194364" y="673663"/>
            <a:ext cx="10699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>
                <a:ln>
                  <a:noFill/>
                </a:ln>
                <a:solidFill>
                  <a:srgbClr val="1D4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FASE DI RICERCA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rgbClr val="1D4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8B9D45C-D3D2-4A57-B62F-BDBE34E4C5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0"/>
          <a:stretch/>
        </p:blipFill>
        <p:spPr>
          <a:xfrm>
            <a:off x="8853111" y="-132496"/>
            <a:ext cx="3482961" cy="2841066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8A1F8E5-95CB-4F55-A9D2-E05E2B69B49F}"/>
              </a:ext>
            </a:extLst>
          </p:cNvPr>
          <p:cNvSpPr txBox="1"/>
          <p:nvPr/>
        </p:nvSpPr>
        <p:spPr>
          <a:xfrm>
            <a:off x="194363" y="2163448"/>
            <a:ext cx="76008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TEMPO PER CREARE CONDIZIONI FAVOREVOLI ALL’AVVIO DI NUOVE SPERIMENTAZIONI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3D955AE5-7E83-4960-A277-D349B4FF7B21}"/>
              </a:ext>
            </a:extLst>
          </p:cNvPr>
          <p:cNvGrpSpPr/>
          <p:nvPr/>
        </p:nvGrpSpPr>
        <p:grpSpPr>
          <a:xfrm>
            <a:off x="8138615" y="3025975"/>
            <a:ext cx="4053385" cy="2833027"/>
            <a:chOff x="-5680710" y="213705"/>
            <a:chExt cx="2693300" cy="1622765"/>
          </a:xfrm>
        </p:grpSpPr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B1E356A4-D43A-42EC-9AEE-093272A34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6" b="22461"/>
            <a:stretch/>
          </p:blipFill>
          <p:spPr>
            <a:xfrm>
              <a:off x="-5680710" y="213705"/>
              <a:ext cx="2693300" cy="1622765"/>
            </a:xfrm>
            <a:prstGeom prst="rect">
              <a:avLst/>
            </a:prstGeom>
          </p:spPr>
        </p:pic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61128FAF-9334-4865-B4F5-1FD796E5375E}"/>
                </a:ext>
              </a:extLst>
            </p:cNvPr>
            <p:cNvSpPr txBox="1"/>
            <p:nvPr/>
          </p:nvSpPr>
          <p:spPr>
            <a:xfrm>
              <a:off x="-5516365" y="622898"/>
              <a:ext cx="2364610" cy="899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D4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VERSO LA </a:t>
              </a:r>
              <a:r>
                <a:rPr kumimoji="0" lang="it-IT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D4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SPERIMENTAZIONE</a:t>
              </a:r>
              <a:r>
                <a:rPr kumimoji="0" lang="it-IT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D4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PASTORALE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092124-B920-4BF1-9A9F-D4CDC50DD393}"/>
              </a:ext>
            </a:extLst>
          </p:cNvPr>
          <p:cNvSpPr txBox="1"/>
          <p:nvPr/>
        </p:nvSpPr>
        <p:spPr>
          <a:xfrm>
            <a:off x="194363" y="4027442"/>
            <a:ext cx="7180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CHIARIFICAZIONE DELLE PRIORITÀ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7241BC4-9C2C-4D92-844B-789760FFF499}"/>
              </a:ext>
            </a:extLst>
          </p:cNvPr>
          <p:cNvSpPr txBox="1"/>
          <p:nvPr/>
        </p:nvSpPr>
        <p:spPr>
          <a:xfrm>
            <a:off x="194363" y="5442721"/>
            <a:ext cx="71802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SCELTA DELLA SPERIMENTAZIONE</a:t>
            </a:r>
          </a:p>
        </p:txBody>
      </p:sp>
    </p:spTree>
    <p:extLst>
      <p:ext uri="{BB962C8B-B14F-4D97-AF65-F5344CB8AC3E}">
        <p14:creationId xmlns:p14="http://schemas.microsoft.com/office/powerpoint/2010/main" val="3569374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6">
            <a:extLst>
              <a:ext uri="{FF2B5EF4-FFF2-40B4-BE49-F238E27FC236}">
                <a16:creationId xmlns:a16="http://schemas.microsoft.com/office/drawing/2014/main" id="{55707BE1-E715-4879-B5CA-0A178029B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" b="44860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E132F5A-903F-4004-9735-B2EBA4F55BA7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BA080E-CDB7-4307-9D38-FAA6B0E9D811}"/>
              </a:ext>
            </a:extLst>
          </p:cNvPr>
          <p:cNvSpPr txBox="1"/>
          <p:nvPr/>
        </p:nvSpPr>
        <p:spPr>
          <a:xfrm>
            <a:off x="194364" y="105749"/>
            <a:ext cx="10699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ITINERARIO DEL CAMMINO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659C0E-C4C7-4A29-A39D-807E8606657B}"/>
              </a:ext>
            </a:extLst>
          </p:cNvPr>
          <p:cNvSpPr txBox="1"/>
          <p:nvPr/>
        </p:nvSpPr>
        <p:spPr>
          <a:xfrm>
            <a:off x="194364" y="673663"/>
            <a:ext cx="10699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6600" b="1" i="0" u="none" strike="noStrike" kern="1200" cap="none" spc="0" normalizeH="0" baseline="0" noProof="0" dirty="0">
                <a:ln>
                  <a:noFill/>
                </a:ln>
                <a:solidFill>
                  <a:srgbClr val="1D4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FASE DI PROPOSTA</a:t>
            </a: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srgbClr val="1D4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175DA3-0088-4EA5-AA67-E14E0AA63E01}"/>
              </a:ext>
            </a:extLst>
          </p:cNvPr>
          <p:cNvSpPr txBox="1"/>
          <p:nvPr/>
        </p:nvSpPr>
        <p:spPr>
          <a:xfrm>
            <a:off x="199337" y="1921919"/>
            <a:ext cx="53419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1D4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ALCUNI MOMENTI ESEMPLIFICATIVI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1D49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ATTIVAZIONE DELLE SPERIMENTAZIONI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8B9D45C-D3D2-4A57-B62F-BDBE34E4C5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30"/>
          <a:stretch/>
        </p:blipFill>
        <p:spPr>
          <a:xfrm>
            <a:off x="8853111" y="-132496"/>
            <a:ext cx="3482961" cy="2841066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8F3F2EB-08B3-49F8-973C-18E2C9F6B867}"/>
              </a:ext>
            </a:extLst>
          </p:cNvPr>
          <p:cNvSpPr txBox="1"/>
          <p:nvPr/>
        </p:nvSpPr>
        <p:spPr>
          <a:xfrm>
            <a:off x="194361" y="3964381"/>
            <a:ext cx="74567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ESPERIENZA E NARRAZIONE CONDIVISA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8A1F8E5-95CB-4F55-A9D2-E05E2B69B49F}"/>
              </a:ext>
            </a:extLst>
          </p:cNvPr>
          <p:cNvSpPr txBox="1"/>
          <p:nvPr/>
        </p:nvSpPr>
        <p:spPr>
          <a:xfrm>
            <a:off x="194362" y="4932405"/>
            <a:ext cx="760084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CONSOLIDAMENTO DI ALCUNE NUOVE PRASSI NELLE UP E CELEBRAZIONE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3D955AE5-7E83-4960-A277-D349B4FF7B21}"/>
              </a:ext>
            </a:extLst>
          </p:cNvPr>
          <p:cNvGrpSpPr/>
          <p:nvPr/>
        </p:nvGrpSpPr>
        <p:grpSpPr>
          <a:xfrm>
            <a:off x="7795205" y="2968996"/>
            <a:ext cx="4053385" cy="2833027"/>
            <a:chOff x="-5680710" y="213705"/>
            <a:chExt cx="2693300" cy="1622765"/>
          </a:xfrm>
        </p:grpSpPr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B1E356A4-D43A-42EC-9AEE-093272A34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6" b="22461"/>
            <a:stretch/>
          </p:blipFill>
          <p:spPr>
            <a:xfrm>
              <a:off x="-5680710" y="213705"/>
              <a:ext cx="2693300" cy="1622765"/>
            </a:xfrm>
            <a:prstGeom prst="rect">
              <a:avLst/>
            </a:prstGeom>
          </p:spPr>
        </p:pic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61128FAF-9334-4865-B4F5-1FD796E5375E}"/>
                </a:ext>
              </a:extLst>
            </p:cNvPr>
            <p:cNvSpPr txBox="1"/>
            <p:nvPr/>
          </p:nvSpPr>
          <p:spPr>
            <a:xfrm>
              <a:off x="-5485475" y="688832"/>
              <a:ext cx="2364610" cy="846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1D4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SPERIMENTARE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1D4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PER ASCOLTARE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1D4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LO SPIRITO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521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6">
            <a:extLst>
              <a:ext uri="{FF2B5EF4-FFF2-40B4-BE49-F238E27FC236}">
                <a16:creationId xmlns:a16="http://schemas.microsoft.com/office/drawing/2014/main" id="{55707BE1-E715-4879-B5CA-0A178029B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" b="44860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AE132F5A-903F-4004-9735-B2EBA4F55BA7}"/>
              </a:ext>
            </a:extLst>
          </p:cNvPr>
          <p:cNvSpPr/>
          <p:nvPr/>
        </p:nvSpPr>
        <p:spPr>
          <a:xfrm>
            <a:off x="-2" y="-1"/>
            <a:ext cx="1219200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BA080E-CDB7-4307-9D38-FAA6B0E9D811}"/>
              </a:ext>
            </a:extLst>
          </p:cNvPr>
          <p:cNvSpPr txBox="1"/>
          <p:nvPr/>
        </p:nvSpPr>
        <p:spPr>
          <a:xfrm>
            <a:off x="194364" y="105749"/>
            <a:ext cx="10699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IL CAMMINO SINODALE</a:t>
            </a:r>
            <a:endParaRPr kumimoji="0" lang="it-IT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175DA3-0088-4EA5-AA67-E14E0AA63E01}"/>
              </a:ext>
            </a:extLst>
          </p:cNvPr>
          <p:cNvSpPr txBox="1"/>
          <p:nvPr/>
        </p:nvSpPr>
        <p:spPr>
          <a:xfrm>
            <a:off x="342525" y="2763560"/>
            <a:ext cx="11506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SINODALITÀ NON È INNANZI TUTTO UNA PRASSI MA UNO STILE </a:t>
            </a:r>
          </a:p>
        </p:txBody>
      </p:sp>
    </p:spTree>
    <p:extLst>
      <p:ext uri="{BB962C8B-B14F-4D97-AF65-F5344CB8AC3E}">
        <p14:creationId xmlns:p14="http://schemas.microsoft.com/office/powerpoint/2010/main" val="215665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4C746765-F1A6-4E88-B320-85D299B4C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529" y="4369595"/>
            <a:ext cx="49129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dirty="0"/>
              <a:t>E NON UN’ EPOCA DI CAMBIAMENTI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15ED1C7-8B0A-4DA0-B16E-31BD89AB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9" y="2103438"/>
            <a:ext cx="4935925" cy="1325563"/>
          </a:xfrm>
        </p:spPr>
        <p:txBody>
          <a:bodyPr/>
          <a:lstStyle/>
          <a:p>
            <a:r>
              <a:rPr lang="it-IT" sz="5400" dirty="0"/>
              <a:t>VIVIAMO UN CAMBIAMENTO D’EPOCA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F26E61A-230D-455C-9789-E8EBA515E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1187" y="-1323528"/>
            <a:ext cx="5959227" cy="89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A5BD1F-2833-48B2-BB4A-BA2F3DF4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456" y="3763079"/>
            <a:ext cx="7781544" cy="3392424"/>
          </a:xfrm>
        </p:spPr>
        <p:txBody>
          <a:bodyPr/>
          <a:lstStyle/>
          <a:p>
            <a:r>
              <a:rPr lang="it-IT" dirty="0"/>
              <a:t>Abitare l’abisso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1FE7E21-2336-420E-A9DB-0E1F4354DD4A}"/>
              </a:ext>
            </a:extLst>
          </p:cNvPr>
          <p:cNvSpPr txBox="1"/>
          <p:nvPr/>
        </p:nvSpPr>
        <p:spPr>
          <a:xfrm>
            <a:off x="543116" y="1765638"/>
            <a:ext cx="35097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LE</a:t>
            </a:r>
            <a:r>
              <a:rPr lang="it-IT" sz="3600" dirty="0"/>
              <a:t> </a:t>
            </a: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FORME</a:t>
            </a:r>
            <a:r>
              <a:rPr lang="it-IT" sz="3600" b="1" dirty="0"/>
              <a:t> IN CUI SPERIMENTIAMO LA FEDE e le </a:t>
            </a:r>
            <a:r>
              <a:rPr lang="it-IT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PAROLE</a:t>
            </a:r>
            <a:r>
              <a:rPr lang="it-IT" sz="3600" dirty="0"/>
              <a:t> </a:t>
            </a:r>
            <a:r>
              <a:rPr lang="it-IT" sz="3600" b="1" dirty="0"/>
              <a:t>CON CUI LA ESPRIMIAMO</a:t>
            </a:r>
          </a:p>
          <a:p>
            <a:endParaRPr lang="it-IT" sz="36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3CD9864-6CC1-46A3-963E-C0AB9AD6923A}"/>
              </a:ext>
            </a:extLst>
          </p:cNvPr>
          <p:cNvSpPr txBox="1"/>
          <p:nvPr/>
        </p:nvSpPr>
        <p:spPr>
          <a:xfrm>
            <a:off x="7200900" y="2476500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</a:t>
            </a: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ESPERIENZA </a:t>
            </a:r>
          </a:p>
          <a:p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VITA</a:t>
            </a:r>
          </a:p>
          <a:p>
            <a:endParaRPr lang="it-IT" sz="4400" dirty="0"/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10DFD3CE-5BF4-4AD5-8458-FCBDF01BD737}"/>
              </a:ext>
            </a:extLst>
          </p:cNvPr>
          <p:cNvSpPr/>
          <p:nvPr/>
        </p:nvSpPr>
        <p:spPr>
          <a:xfrm>
            <a:off x="904875" y="940259"/>
            <a:ext cx="10668797" cy="3872973"/>
          </a:xfrm>
          <a:custGeom>
            <a:avLst/>
            <a:gdLst>
              <a:gd name="connsiteX0" fmla="*/ 0 w 10135397"/>
              <a:gd name="connsiteY0" fmla="*/ 393241 h 3872973"/>
              <a:gd name="connsiteX1" fmla="*/ 2609850 w 10135397"/>
              <a:gd name="connsiteY1" fmla="*/ 383716 h 3872973"/>
              <a:gd name="connsiteX2" fmla="*/ 3876675 w 10135397"/>
              <a:gd name="connsiteY2" fmla="*/ 3555541 h 3872973"/>
              <a:gd name="connsiteX3" fmla="*/ 4162425 w 10135397"/>
              <a:gd name="connsiteY3" fmla="*/ 3260266 h 3872973"/>
              <a:gd name="connsiteX4" fmla="*/ 4410075 w 10135397"/>
              <a:gd name="connsiteY4" fmla="*/ 3660316 h 3872973"/>
              <a:gd name="connsiteX5" fmla="*/ 4800600 w 10135397"/>
              <a:gd name="connsiteY5" fmla="*/ 3307891 h 3872973"/>
              <a:gd name="connsiteX6" fmla="*/ 4933950 w 10135397"/>
              <a:gd name="connsiteY6" fmla="*/ 3841291 h 3872973"/>
              <a:gd name="connsiteX7" fmla="*/ 5238750 w 10135397"/>
              <a:gd name="connsiteY7" fmla="*/ 3260266 h 3872973"/>
              <a:gd name="connsiteX8" fmla="*/ 5467350 w 10135397"/>
              <a:gd name="connsiteY8" fmla="*/ 3726991 h 3872973"/>
              <a:gd name="connsiteX9" fmla="*/ 5953125 w 10135397"/>
              <a:gd name="connsiteY9" fmla="*/ 193216 h 3872973"/>
              <a:gd name="connsiteX10" fmla="*/ 9677400 w 10135397"/>
              <a:gd name="connsiteY10" fmla="*/ 469441 h 3872973"/>
              <a:gd name="connsiteX11" fmla="*/ 9944100 w 10135397"/>
              <a:gd name="connsiteY11" fmla="*/ 498016 h 3872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35397" h="3872973">
                <a:moveTo>
                  <a:pt x="0" y="393241"/>
                </a:moveTo>
                <a:cubicBezTo>
                  <a:pt x="981869" y="124953"/>
                  <a:pt x="1963738" y="-143334"/>
                  <a:pt x="2609850" y="383716"/>
                </a:cubicBezTo>
                <a:cubicBezTo>
                  <a:pt x="3255962" y="910766"/>
                  <a:pt x="3617913" y="3076116"/>
                  <a:pt x="3876675" y="3555541"/>
                </a:cubicBezTo>
                <a:cubicBezTo>
                  <a:pt x="4135437" y="4034966"/>
                  <a:pt x="4073525" y="3242804"/>
                  <a:pt x="4162425" y="3260266"/>
                </a:cubicBezTo>
                <a:cubicBezTo>
                  <a:pt x="4251325" y="3277728"/>
                  <a:pt x="4303713" y="3652379"/>
                  <a:pt x="4410075" y="3660316"/>
                </a:cubicBezTo>
                <a:cubicBezTo>
                  <a:pt x="4516437" y="3668253"/>
                  <a:pt x="4713288" y="3277729"/>
                  <a:pt x="4800600" y="3307891"/>
                </a:cubicBezTo>
                <a:cubicBezTo>
                  <a:pt x="4887912" y="3338053"/>
                  <a:pt x="4860925" y="3849228"/>
                  <a:pt x="4933950" y="3841291"/>
                </a:cubicBezTo>
                <a:cubicBezTo>
                  <a:pt x="5006975" y="3833354"/>
                  <a:pt x="5149850" y="3279316"/>
                  <a:pt x="5238750" y="3260266"/>
                </a:cubicBezTo>
                <a:cubicBezTo>
                  <a:pt x="5327650" y="3241216"/>
                  <a:pt x="5348288" y="4238166"/>
                  <a:pt x="5467350" y="3726991"/>
                </a:cubicBezTo>
                <a:cubicBezTo>
                  <a:pt x="5586412" y="3215816"/>
                  <a:pt x="5251450" y="736141"/>
                  <a:pt x="5953125" y="193216"/>
                </a:cubicBezTo>
                <a:cubicBezTo>
                  <a:pt x="6654800" y="-349709"/>
                  <a:pt x="9012238" y="418641"/>
                  <a:pt x="9677400" y="469441"/>
                </a:cubicBezTo>
                <a:cubicBezTo>
                  <a:pt x="10342562" y="520241"/>
                  <a:pt x="10143331" y="509128"/>
                  <a:pt x="9944100" y="498016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971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B36E23-B729-4F5D-A9C3-6A2E6AA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134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tensione spirituale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6A5FF6-D1D7-4870-B740-F7E3C330B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26" y="1595600"/>
            <a:ext cx="4923044" cy="2024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400" b="1" dirty="0"/>
              <a:t>E’ la prima a mettere in crisi i modelli e le forme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E709EE1-FAD7-47FA-BB6D-4542FF98B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603" b="15141"/>
          <a:stretch/>
        </p:blipFill>
        <p:spPr>
          <a:xfrm>
            <a:off x="6438813" y="1975745"/>
            <a:ext cx="4094683" cy="451633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CE0E13-1BA0-4A50-BF89-69018C52574B}"/>
              </a:ext>
            </a:extLst>
          </p:cNvPr>
          <p:cNvSpPr txBox="1"/>
          <p:nvPr/>
        </p:nvSpPr>
        <p:spPr>
          <a:xfrm>
            <a:off x="1515769" y="4730480"/>
            <a:ext cx="49230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4400" b="1" dirty="0">
                <a:solidFill>
                  <a:srgbClr val="FF0000"/>
                </a:solidFill>
              </a:rPr>
              <a:t>Mancanza di sapore</a:t>
            </a:r>
          </a:p>
          <a:p>
            <a:pPr algn="r"/>
            <a:r>
              <a:rPr lang="it-IT" sz="4400" b="1" dirty="0">
                <a:solidFill>
                  <a:srgbClr val="FF0000"/>
                </a:solidFill>
              </a:rPr>
              <a:t>Mancanza di gusto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FD8060-B032-4033-95C0-90FBFAC948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55783" y="3073391"/>
            <a:ext cx="2744063" cy="274406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E941C40-0D7D-4D26-8390-840B85E8A2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81768" y="-238125"/>
            <a:ext cx="2744063" cy="274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3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egnaposto contenuto 6">
            <a:extLst>
              <a:ext uri="{FF2B5EF4-FFF2-40B4-BE49-F238E27FC236}">
                <a16:creationId xmlns:a16="http://schemas.microsoft.com/office/drawing/2014/main" id="{F65705EC-FD7C-465C-A95F-084CB60BB0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1" r="648" b="50932"/>
          <a:stretch/>
        </p:blipFill>
        <p:spPr>
          <a:xfrm>
            <a:off x="-1" y="-33914"/>
            <a:ext cx="12192001" cy="231168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BA080E-CDB7-4307-9D38-FAA6B0E9D811}"/>
              </a:ext>
            </a:extLst>
          </p:cNvPr>
          <p:cNvSpPr txBox="1"/>
          <p:nvPr/>
        </p:nvSpPr>
        <p:spPr>
          <a:xfrm>
            <a:off x="7098598" y="643320"/>
            <a:ext cx="11281356" cy="14465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NATURA</a:t>
            </a:r>
            <a:endParaRPr kumimoji="0" lang="it-IT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3AA7ED7-D66D-40FF-9450-125F30901545}"/>
              </a:ext>
            </a:extLst>
          </p:cNvPr>
          <p:cNvSpPr txBox="1"/>
          <p:nvPr/>
        </p:nvSpPr>
        <p:spPr>
          <a:xfrm>
            <a:off x="1622466" y="2804725"/>
            <a:ext cx="2665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NORMATO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FF211B6-9637-4058-B3B9-2BAFAC3E53C7}"/>
              </a:ext>
            </a:extLst>
          </p:cNvPr>
          <p:cNvSpPr txBox="1"/>
          <p:nvPr/>
        </p:nvSpPr>
        <p:spPr>
          <a:xfrm>
            <a:off x="7695180" y="2771751"/>
            <a:ext cx="343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ESPERIENZA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ACCOMPAGNATA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1C101B-E185-4DC4-89E8-CE97F124A20C}"/>
              </a:ext>
            </a:extLst>
          </p:cNvPr>
          <p:cNvSpPr txBox="1"/>
          <p:nvPr/>
        </p:nvSpPr>
        <p:spPr>
          <a:xfrm>
            <a:off x="1289681" y="4187934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PROCEDURE E NORME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E72582D-9AFB-4C71-9926-5872D21B4233}"/>
              </a:ext>
            </a:extLst>
          </p:cNvPr>
          <p:cNvSpPr txBox="1"/>
          <p:nvPr/>
        </p:nvSpPr>
        <p:spPr>
          <a:xfrm>
            <a:off x="1289680" y="4760958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DALL’ALTO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EC8FF9C-9D51-4B4F-A238-2F642443B3D8}"/>
              </a:ext>
            </a:extLst>
          </p:cNvPr>
          <p:cNvSpPr txBox="1"/>
          <p:nvPr/>
        </p:nvSpPr>
        <p:spPr>
          <a:xfrm>
            <a:off x="1289679" y="5333982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LINEARITÀ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DF1FA02-3315-4B8C-98E0-4783989A47FA}"/>
              </a:ext>
            </a:extLst>
          </p:cNvPr>
          <p:cNvSpPr txBox="1"/>
          <p:nvPr/>
        </p:nvSpPr>
        <p:spPr>
          <a:xfrm>
            <a:off x="1289679" y="5907006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LUOGHI ISTITUZIONALI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39523C7-CBDD-410A-83C6-1A3C61524167}"/>
              </a:ext>
            </a:extLst>
          </p:cNvPr>
          <p:cNvSpPr txBox="1"/>
          <p:nvPr/>
        </p:nvSpPr>
        <p:spPr>
          <a:xfrm>
            <a:off x="7803383" y="4280401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ORIZZONTI E TAPPE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9F2AD20-5B30-4838-AF85-1288676A256F}"/>
              </a:ext>
            </a:extLst>
          </p:cNvPr>
          <p:cNvSpPr txBox="1"/>
          <p:nvPr/>
        </p:nvSpPr>
        <p:spPr>
          <a:xfrm>
            <a:off x="7803382" y="4853425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 PROFONDO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6F7FC69-2CE5-4FAA-8959-6FD7D2FF0BF5}"/>
              </a:ext>
            </a:extLst>
          </p:cNvPr>
          <p:cNvSpPr txBox="1"/>
          <p:nvPr/>
        </p:nvSpPr>
        <p:spPr>
          <a:xfrm>
            <a:off x="7803381" y="5426449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PROCESSO A SPIRALE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64B39DD-81B5-4622-B41F-C469A1B0E1CD}"/>
              </a:ext>
            </a:extLst>
          </p:cNvPr>
          <p:cNvSpPr txBox="1"/>
          <p:nvPr/>
        </p:nvSpPr>
        <p:spPr>
          <a:xfrm>
            <a:off x="7803381" y="5999473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LUOGHI DIFFUSI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F5672DF1-FE86-4004-8FC8-6DB59EFDF776}"/>
              </a:ext>
            </a:extLst>
          </p:cNvPr>
          <p:cNvSpPr/>
          <p:nvPr/>
        </p:nvSpPr>
        <p:spPr>
          <a:xfrm>
            <a:off x="5229546" y="4187934"/>
            <a:ext cx="1869052" cy="1146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6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23AA7ED7-D66D-40FF-9450-125F30901545}"/>
              </a:ext>
            </a:extLst>
          </p:cNvPr>
          <p:cNvSpPr txBox="1"/>
          <p:nvPr/>
        </p:nvSpPr>
        <p:spPr>
          <a:xfrm>
            <a:off x="1275329" y="2856096"/>
            <a:ext cx="2802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DOCUMENTO FINALE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FF211B6-9637-4058-B3B9-2BAFAC3E53C7}"/>
              </a:ext>
            </a:extLst>
          </p:cNvPr>
          <p:cNvSpPr txBox="1"/>
          <p:nvPr/>
        </p:nvSpPr>
        <p:spPr>
          <a:xfrm>
            <a:off x="8158094" y="2878774"/>
            <a:ext cx="343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RI-TESSERE LA COMUNITÀ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1C101B-E185-4DC4-89E8-CE97F124A20C}"/>
              </a:ext>
            </a:extLst>
          </p:cNvPr>
          <p:cNvSpPr txBox="1"/>
          <p:nvPr/>
        </p:nvSpPr>
        <p:spPr>
          <a:xfrm>
            <a:off x="981460" y="4239305"/>
            <a:ext cx="3330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CRITERI RAPPRESENTATIVI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EC8FF9C-9D51-4B4F-A238-2F642443B3D8}"/>
              </a:ext>
            </a:extLst>
          </p:cNvPr>
          <p:cNvSpPr txBox="1"/>
          <p:nvPr/>
        </p:nvSpPr>
        <p:spPr>
          <a:xfrm>
            <a:off x="981458" y="5385353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PROCEDURE FORMALI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39523C7-CBDD-410A-83C6-1A3C61524167}"/>
              </a:ext>
            </a:extLst>
          </p:cNvPr>
          <p:cNvSpPr txBox="1"/>
          <p:nvPr/>
        </p:nvSpPr>
        <p:spPr>
          <a:xfrm>
            <a:off x="8204077" y="4290676"/>
            <a:ext cx="3330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CRITERI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b="1" dirty="0">
                <a:solidFill>
                  <a:srgbClr val="C00000"/>
                </a:solidFill>
                <a:latin typeface="Calibri" panose="020F0502020204030204"/>
              </a:rPr>
              <a:t>RELAZIONALI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6F7FC69-2CE5-4FAA-8959-6FD7D2FF0BF5}"/>
              </a:ext>
            </a:extLst>
          </p:cNvPr>
          <p:cNvSpPr txBox="1"/>
          <p:nvPr/>
        </p:nvSpPr>
        <p:spPr>
          <a:xfrm>
            <a:off x="8204075" y="5436724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PROCEDURE INFORMALI</a:t>
            </a:r>
          </a:p>
        </p:txBody>
      </p:sp>
      <p:pic>
        <p:nvPicPr>
          <p:cNvPr id="12" name="Segnaposto contenuto 6">
            <a:extLst>
              <a:ext uri="{FF2B5EF4-FFF2-40B4-BE49-F238E27FC236}">
                <a16:creationId xmlns:a16="http://schemas.microsoft.com/office/drawing/2014/main" id="{04390939-18E0-4226-BA88-B006E57CB9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1" r="648" b="50932"/>
          <a:stretch/>
        </p:blipFill>
        <p:spPr>
          <a:xfrm>
            <a:off x="-1" y="-33914"/>
            <a:ext cx="12192001" cy="231168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10D1303-A04F-444E-A8AD-6FF3CE25093E}"/>
              </a:ext>
            </a:extLst>
          </p:cNvPr>
          <p:cNvSpPr txBox="1"/>
          <p:nvPr/>
        </p:nvSpPr>
        <p:spPr>
          <a:xfrm>
            <a:off x="7098598" y="643320"/>
            <a:ext cx="11281356" cy="14465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FINALITA’</a:t>
            </a:r>
            <a:endParaRPr kumimoji="0" lang="it-IT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2988A454-B50B-463E-8A70-4A20D693F4F6}"/>
              </a:ext>
            </a:extLst>
          </p:cNvPr>
          <p:cNvSpPr/>
          <p:nvPr/>
        </p:nvSpPr>
        <p:spPr>
          <a:xfrm>
            <a:off x="5323567" y="3975625"/>
            <a:ext cx="1869052" cy="1146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8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23AA7ED7-D66D-40FF-9450-125F30901545}"/>
              </a:ext>
            </a:extLst>
          </p:cNvPr>
          <p:cNvSpPr txBox="1"/>
          <p:nvPr/>
        </p:nvSpPr>
        <p:spPr>
          <a:xfrm>
            <a:off x="1345068" y="2599237"/>
            <a:ext cx="2665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ANALISI DEI PROBLEMI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FF211B6-9637-4058-B3B9-2BAFAC3E53C7}"/>
              </a:ext>
            </a:extLst>
          </p:cNvPr>
          <p:cNvSpPr txBox="1"/>
          <p:nvPr/>
        </p:nvSpPr>
        <p:spPr>
          <a:xfrm>
            <a:off x="8558784" y="2539725"/>
            <a:ext cx="343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CONDIVISIONE DI UN SOGNO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1C101B-E185-4DC4-89E8-CE97F124A20C}"/>
              </a:ext>
            </a:extLst>
          </p:cNvPr>
          <p:cNvSpPr txBox="1"/>
          <p:nvPr/>
        </p:nvSpPr>
        <p:spPr>
          <a:xfrm>
            <a:off x="1012283" y="3982446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ASCOLTO «FREDDO»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E72582D-9AFB-4C71-9926-5872D21B4233}"/>
              </a:ext>
            </a:extLst>
          </p:cNvPr>
          <p:cNvSpPr txBox="1"/>
          <p:nvPr/>
        </p:nvSpPr>
        <p:spPr>
          <a:xfrm>
            <a:off x="1012282" y="4555470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QUESTIONARI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EC8FF9C-9D51-4B4F-A238-2F642443B3D8}"/>
              </a:ext>
            </a:extLst>
          </p:cNvPr>
          <p:cNvSpPr txBox="1"/>
          <p:nvPr/>
        </p:nvSpPr>
        <p:spPr>
          <a:xfrm>
            <a:off x="1012281" y="5128494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DIBATTITI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DF1FA02-3315-4B8C-98E0-4783989A47FA}"/>
              </a:ext>
            </a:extLst>
          </p:cNvPr>
          <p:cNvSpPr txBox="1"/>
          <p:nvPr/>
        </p:nvSpPr>
        <p:spPr>
          <a:xfrm>
            <a:off x="1012281" y="5701518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MAIL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39523C7-CBDD-410A-83C6-1A3C61524167}"/>
              </a:ext>
            </a:extLst>
          </p:cNvPr>
          <p:cNvSpPr txBox="1"/>
          <p:nvPr/>
        </p:nvSpPr>
        <p:spPr>
          <a:xfrm>
            <a:off x="8604767" y="3951627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ASCOLTO «CALDO»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9F2AD20-5B30-4838-AF85-1288676A256F}"/>
              </a:ext>
            </a:extLst>
          </p:cNvPr>
          <p:cNvSpPr txBox="1"/>
          <p:nvPr/>
        </p:nvSpPr>
        <p:spPr>
          <a:xfrm>
            <a:off x="8604766" y="4524651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NARRAZIONI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6F7FC69-2CE5-4FAA-8959-6FD7D2FF0BF5}"/>
              </a:ext>
            </a:extLst>
          </p:cNvPr>
          <p:cNvSpPr txBox="1"/>
          <p:nvPr/>
        </p:nvSpPr>
        <p:spPr>
          <a:xfrm>
            <a:off x="8604765" y="5097675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DISCERNIMENTO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64B39DD-81B5-4622-B41F-C469A1B0E1CD}"/>
              </a:ext>
            </a:extLst>
          </p:cNvPr>
          <p:cNvSpPr txBox="1"/>
          <p:nvPr/>
        </p:nvSpPr>
        <p:spPr>
          <a:xfrm>
            <a:off x="8604765" y="5670699"/>
            <a:ext cx="3330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INCONTRI DI PERSONE</a:t>
            </a:r>
          </a:p>
        </p:txBody>
      </p:sp>
      <p:pic>
        <p:nvPicPr>
          <p:cNvPr id="21" name="Segnaposto contenuto 6">
            <a:extLst>
              <a:ext uri="{FF2B5EF4-FFF2-40B4-BE49-F238E27FC236}">
                <a16:creationId xmlns:a16="http://schemas.microsoft.com/office/drawing/2014/main" id="{05E5102F-04F7-46F2-9C47-69E65448AD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1" r="648" b="50932"/>
          <a:stretch/>
        </p:blipFill>
        <p:spPr>
          <a:xfrm>
            <a:off x="-1" y="-33914"/>
            <a:ext cx="12192001" cy="2311685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D91BB34-E7DC-4962-A3D7-546300687E60}"/>
              </a:ext>
            </a:extLst>
          </p:cNvPr>
          <p:cNvSpPr txBox="1"/>
          <p:nvPr/>
        </p:nvSpPr>
        <p:spPr>
          <a:xfrm>
            <a:off x="7944172" y="583064"/>
            <a:ext cx="11281356" cy="14465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AVVIO</a:t>
            </a:r>
            <a:endParaRPr kumimoji="0" lang="it-IT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9A36E451-FDE7-46B1-807C-24ED20A0844C}"/>
              </a:ext>
            </a:extLst>
          </p:cNvPr>
          <p:cNvSpPr/>
          <p:nvPr/>
        </p:nvSpPr>
        <p:spPr>
          <a:xfrm>
            <a:off x="5065159" y="3917027"/>
            <a:ext cx="1869052" cy="1146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77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23AA7ED7-D66D-40FF-9450-125F30901545}"/>
              </a:ext>
            </a:extLst>
          </p:cNvPr>
          <p:cNvSpPr txBox="1"/>
          <p:nvPr/>
        </p:nvSpPr>
        <p:spPr>
          <a:xfrm>
            <a:off x="1148508" y="2725516"/>
            <a:ext cx="2802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RIGIDE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FF211B6-9637-4058-B3B9-2BAFAC3E53C7}"/>
              </a:ext>
            </a:extLst>
          </p:cNvPr>
          <p:cNvSpPr txBox="1"/>
          <p:nvPr/>
        </p:nvSpPr>
        <p:spPr>
          <a:xfrm>
            <a:off x="8475186" y="2844952"/>
            <a:ext cx="34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FLESSIBILI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1C101B-E185-4DC4-89E8-CE97F124A20C}"/>
              </a:ext>
            </a:extLst>
          </p:cNvPr>
          <p:cNvSpPr txBox="1"/>
          <p:nvPr/>
        </p:nvSpPr>
        <p:spPr>
          <a:xfrm>
            <a:off x="854639" y="4108725"/>
            <a:ext cx="3330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TEMPI PREDEFINITI CENTRATI SULLE PROCEDURE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EC8FF9C-9D51-4B4F-A238-2F642443B3D8}"/>
              </a:ext>
            </a:extLst>
          </p:cNvPr>
          <p:cNvSpPr txBox="1"/>
          <p:nvPr/>
        </p:nvSpPr>
        <p:spPr>
          <a:xfrm>
            <a:off x="808656" y="5449068"/>
            <a:ext cx="3330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GESTIONE CENTRALIZZATA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39523C7-CBDD-410A-83C6-1A3C61524167}"/>
              </a:ext>
            </a:extLst>
          </p:cNvPr>
          <p:cNvSpPr txBox="1"/>
          <p:nvPr/>
        </p:nvSpPr>
        <p:spPr>
          <a:xfrm>
            <a:off x="8583387" y="4131982"/>
            <a:ext cx="3330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TEMPI CENTRATI SULLE PERSONE E COMUNITÀ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6F7FC69-2CE5-4FAA-8959-6FD7D2FF0BF5}"/>
              </a:ext>
            </a:extLst>
          </p:cNvPr>
          <p:cNvSpPr txBox="1"/>
          <p:nvPr/>
        </p:nvSpPr>
        <p:spPr>
          <a:xfrm>
            <a:off x="8583388" y="5281917"/>
            <a:ext cx="3330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ACCOMPAGNAMENTO DECENTRATO</a:t>
            </a:r>
          </a:p>
        </p:txBody>
      </p:sp>
      <p:pic>
        <p:nvPicPr>
          <p:cNvPr id="12" name="Segnaposto contenuto 6">
            <a:extLst>
              <a:ext uri="{FF2B5EF4-FFF2-40B4-BE49-F238E27FC236}">
                <a16:creationId xmlns:a16="http://schemas.microsoft.com/office/drawing/2014/main" id="{599035AA-3451-4CCF-8164-FBDB7DC508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1" r="648" b="50932"/>
          <a:stretch/>
        </p:blipFill>
        <p:spPr>
          <a:xfrm>
            <a:off x="-1" y="-33914"/>
            <a:ext cx="12192001" cy="231168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6263F6C-9AD0-4FCD-903C-5C9B223D7FDB}"/>
              </a:ext>
            </a:extLst>
          </p:cNvPr>
          <p:cNvSpPr txBox="1"/>
          <p:nvPr/>
        </p:nvSpPr>
        <p:spPr>
          <a:xfrm>
            <a:off x="8322441" y="558124"/>
            <a:ext cx="3220630" cy="14465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FASI</a:t>
            </a:r>
            <a:endParaRPr kumimoji="0" lang="it-IT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5B77B883-0254-499A-BF59-7DD02A8DA1D6}"/>
              </a:ext>
            </a:extLst>
          </p:cNvPr>
          <p:cNvSpPr/>
          <p:nvPr/>
        </p:nvSpPr>
        <p:spPr>
          <a:xfrm>
            <a:off x="5229546" y="4187934"/>
            <a:ext cx="1869052" cy="11460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215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428</Words>
  <Application>Microsoft Office PowerPoint</Application>
  <PresentationFormat>Widescreen</PresentationFormat>
  <Paragraphs>143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VIVIAMO UN CAMBIAMENTO D’EPOCA</vt:lpstr>
      <vt:lpstr>Abitare l’abisso</vt:lpstr>
      <vt:lpstr>La tensione spirituale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</dc:creator>
  <cp:lastModifiedBy>Renato Gandolfi</cp:lastModifiedBy>
  <cp:revision>11</cp:revision>
  <dcterms:created xsi:type="dcterms:W3CDTF">2021-09-03T13:21:47Z</dcterms:created>
  <dcterms:modified xsi:type="dcterms:W3CDTF">2021-09-07T13:25:45Z</dcterms:modified>
</cp:coreProperties>
</file>